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60" r:id="rId8"/>
    <p:sldId id="261" r:id="rId9"/>
    <p:sldId id="259" r:id="rId10"/>
    <p:sldId id="293" r:id="rId11"/>
    <p:sldId id="294" r:id="rId12"/>
    <p:sldId id="263" r:id="rId13"/>
    <p:sldId id="262" r:id="rId14"/>
    <p:sldId id="264" r:id="rId15"/>
    <p:sldId id="278" r:id="rId16"/>
    <p:sldId id="298" r:id="rId17"/>
    <p:sldId id="299" r:id="rId18"/>
    <p:sldId id="282" r:id="rId19"/>
    <p:sldId id="279" r:id="rId20"/>
    <p:sldId id="273" r:id="rId21"/>
    <p:sldId id="266" r:id="rId22"/>
    <p:sldId id="270" r:id="rId23"/>
    <p:sldId id="286" r:id="rId24"/>
    <p:sldId id="306" r:id="rId25"/>
    <p:sldId id="280" r:id="rId26"/>
    <p:sldId id="267" r:id="rId27"/>
    <p:sldId id="292" r:id="rId28"/>
    <p:sldId id="271" r:id="rId29"/>
    <p:sldId id="284" r:id="rId30"/>
    <p:sldId id="304" r:id="rId31"/>
    <p:sldId id="285" r:id="rId32"/>
    <p:sldId id="289" r:id="rId33"/>
    <p:sldId id="276" r:id="rId34"/>
    <p:sldId id="275" r:id="rId35"/>
    <p:sldId id="303" r:id="rId36"/>
    <p:sldId id="277" r:id="rId37"/>
    <p:sldId id="301" r:id="rId38"/>
    <p:sldId id="287" r:id="rId39"/>
    <p:sldId id="291" r:id="rId40"/>
    <p:sldId id="307" r:id="rId41"/>
    <p:sldId id="288" r:id="rId42"/>
    <p:sldId id="297" r:id="rId43"/>
    <p:sldId id="3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30CD5-9A31-046D-BFF3-A8D1BA6400BB}" v="1130" dt="2020-01-26T16:54:41.048"/>
    <p1510:client id="{54C14335-F8AA-6A09-FFB4-3C0D77BBB18C}" v="341" dt="2020-02-01T16:47:25.662"/>
    <p1510:client id="{91FF275F-A9D1-906F-85A5-E57A4583DAE7}" v="155" dt="2020-02-04T12:00:28.116"/>
    <p1510:client id="{94908AD8-65FD-3096-FB20-A0447A3687E4}" v="5" dt="2020-01-26T16:26:32.541"/>
    <p1510:client id="{9EC25EC7-F794-C850-6ED9-26C02399CEE3}" v="3131" dt="2020-01-25T15:35:47.700"/>
    <p1510:client id="{AB3C866F-9AB0-9BBE-9E74-F479D6FC452C}" v="845" dt="2020-02-01T05:47:31.320"/>
    <p1510:client id="{BCCF80C0-E214-541E-7CA8-791437E80D3F}" v="531" dt="2020-01-29T03:23:11.148"/>
    <p1510:client id="{D4C4340E-24A0-52AC-D50B-DC6E07BCE733}" v="1030" dt="2020-01-27T21:41:57.916"/>
    <p1510:client id="{DAEB7A5B-87E1-2BAD-A69F-3B233DDF0033}" v="117" dt="2020-02-03T22:30:18.646"/>
    <p1510:client id="{FC67095A-FF33-7837-B618-CBFAF4A4DE7B}" v="1963" dt="2020-01-26T19:55:51.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EA86B-C87F-49B6-A6D2-CBA4272C736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7ACCC10-8E86-41AE-BFBF-80BAD765C2D1}">
      <dgm:prSet/>
      <dgm:spPr/>
      <dgm:t>
        <a:bodyPr/>
        <a:lstStyle/>
        <a:p>
          <a:r>
            <a:rPr lang="en-US" b="1" i="0"/>
            <a:t>Name</a:t>
          </a:r>
          <a:endParaRPr lang="en-US"/>
        </a:p>
      </dgm:t>
    </dgm:pt>
    <dgm:pt modelId="{19964EC3-7CB0-463A-960C-DCBA4679F2BB}" type="parTrans" cxnId="{B55AA180-EC62-44EA-B585-8FAF34905EAA}">
      <dgm:prSet/>
      <dgm:spPr/>
      <dgm:t>
        <a:bodyPr/>
        <a:lstStyle/>
        <a:p>
          <a:endParaRPr lang="en-US"/>
        </a:p>
      </dgm:t>
    </dgm:pt>
    <dgm:pt modelId="{8B38C53F-95AC-476D-9FCC-BE88CDC58998}" type="sibTrans" cxnId="{B55AA180-EC62-44EA-B585-8FAF34905EAA}">
      <dgm:prSet/>
      <dgm:spPr/>
      <dgm:t>
        <a:bodyPr/>
        <a:lstStyle/>
        <a:p>
          <a:endParaRPr lang="en-US"/>
        </a:p>
      </dgm:t>
    </dgm:pt>
    <dgm:pt modelId="{86F248D3-32D5-43A5-A19C-1F67C89B5E20}">
      <dgm:prSet/>
      <dgm:spPr/>
      <dgm:t>
        <a:bodyPr/>
        <a:lstStyle/>
        <a:p>
          <a:r>
            <a:rPr lang="en-US" b="1" i="0" dirty="0"/>
            <a:t>Organization </a:t>
          </a:r>
          <a:endParaRPr lang="en-US" dirty="0"/>
        </a:p>
      </dgm:t>
    </dgm:pt>
    <dgm:pt modelId="{2B768683-75A3-4F30-B648-7EE383C5D3CE}" type="parTrans" cxnId="{B85BE80B-D042-4D19-9DFE-A491DB82BE06}">
      <dgm:prSet/>
      <dgm:spPr/>
      <dgm:t>
        <a:bodyPr/>
        <a:lstStyle/>
        <a:p>
          <a:endParaRPr lang="en-US"/>
        </a:p>
      </dgm:t>
    </dgm:pt>
    <dgm:pt modelId="{612347C8-992D-4FBA-9E34-D427ECFA7E40}" type="sibTrans" cxnId="{B85BE80B-D042-4D19-9DFE-A491DB82BE06}">
      <dgm:prSet/>
      <dgm:spPr/>
      <dgm:t>
        <a:bodyPr/>
        <a:lstStyle/>
        <a:p>
          <a:endParaRPr lang="en-US"/>
        </a:p>
      </dgm:t>
    </dgm:pt>
    <dgm:pt modelId="{BDB26BAD-FC87-4027-B896-4E0090D0D4A1}">
      <dgm:prSet/>
      <dgm:spPr/>
      <dgm:t>
        <a:bodyPr/>
        <a:lstStyle/>
        <a:p>
          <a:r>
            <a:rPr lang="en-US" b="1" i="0">
              <a:latin typeface="Century Gothic" panose="020B0502020202020204"/>
            </a:rPr>
            <a:t>Take </a:t>
          </a:r>
          <a:r>
            <a:rPr lang="en-US" b="1" err="1">
              <a:latin typeface="Century Gothic" panose="020B0502020202020204"/>
            </a:rPr>
            <a:t>Aways</a:t>
          </a:r>
          <a:endParaRPr lang="en-US" err="1"/>
        </a:p>
      </dgm:t>
    </dgm:pt>
    <dgm:pt modelId="{6B41E940-5D82-45F9-A9FB-43B30AB91F33}" type="parTrans" cxnId="{2AA22953-CFE9-4B80-8A0F-A33FBA8636BC}">
      <dgm:prSet/>
      <dgm:spPr/>
      <dgm:t>
        <a:bodyPr/>
        <a:lstStyle/>
        <a:p>
          <a:endParaRPr lang="en-US"/>
        </a:p>
      </dgm:t>
    </dgm:pt>
    <dgm:pt modelId="{F2A4D006-EF65-4411-8156-0F020132D38A}" type="sibTrans" cxnId="{2AA22953-CFE9-4B80-8A0F-A33FBA8636BC}">
      <dgm:prSet/>
      <dgm:spPr/>
      <dgm:t>
        <a:bodyPr/>
        <a:lstStyle/>
        <a:p>
          <a:endParaRPr lang="en-US"/>
        </a:p>
      </dgm:t>
    </dgm:pt>
    <dgm:pt modelId="{B5121B33-F89F-43F5-B935-BA6CF203A438}" type="pres">
      <dgm:prSet presAssocID="{4B0EA86B-C87F-49B6-A6D2-CBA4272C736B}" presName="linear" presStyleCnt="0">
        <dgm:presLayoutVars>
          <dgm:animLvl val="lvl"/>
          <dgm:resizeHandles val="exact"/>
        </dgm:presLayoutVars>
      </dgm:prSet>
      <dgm:spPr/>
    </dgm:pt>
    <dgm:pt modelId="{76FAF560-06FC-40F5-922C-0BB5803F686F}" type="pres">
      <dgm:prSet presAssocID="{37ACCC10-8E86-41AE-BFBF-80BAD765C2D1}" presName="parentText" presStyleLbl="node1" presStyleIdx="0" presStyleCnt="3">
        <dgm:presLayoutVars>
          <dgm:chMax val="0"/>
          <dgm:bulletEnabled val="1"/>
        </dgm:presLayoutVars>
      </dgm:prSet>
      <dgm:spPr/>
    </dgm:pt>
    <dgm:pt modelId="{A7589E0F-20EC-462D-A8EF-EDEF1920C740}" type="pres">
      <dgm:prSet presAssocID="{8B38C53F-95AC-476D-9FCC-BE88CDC58998}" presName="spacer" presStyleCnt="0"/>
      <dgm:spPr/>
    </dgm:pt>
    <dgm:pt modelId="{646A41FE-4C08-4475-97ED-29E94A226E34}" type="pres">
      <dgm:prSet presAssocID="{86F248D3-32D5-43A5-A19C-1F67C89B5E20}" presName="parentText" presStyleLbl="node1" presStyleIdx="1" presStyleCnt="3">
        <dgm:presLayoutVars>
          <dgm:chMax val="0"/>
          <dgm:bulletEnabled val="1"/>
        </dgm:presLayoutVars>
      </dgm:prSet>
      <dgm:spPr/>
    </dgm:pt>
    <dgm:pt modelId="{BEED0D7C-E4EB-45C0-A26E-4939CC68E586}" type="pres">
      <dgm:prSet presAssocID="{612347C8-992D-4FBA-9E34-D427ECFA7E40}" presName="spacer" presStyleCnt="0"/>
      <dgm:spPr/>
    </dgm:pt>
    <dgm:pt modelId="{C277C759-EFAE-4C3B-92BF-F5FB4A301BE7}" type="pres">
      <dgm:prSet presAssocID="{BDB26BAD-FC87-4027-B896-4E0090D0D4A1}" presName="parentText" presStyleLbl="node1" presStyleIdx="2" presStyleCnt="3">
        <dgm:presLayoutVars>
          <dgm:chMax val="0"/>
          <dgm:bulletEnabled val="1"/>
        </dgm:presLayoutVars>
      </dgm:prSet>
      <dgm:spPr/>
    </dgm:pt>
  </dgm:ptLst>
  <dgm:cxnLst>
    <dgm:cxn modelId="{B85BE80B-D042-4D19-9DFE-A491DB82BE06}" srcId="{4B0EA86B-C87F-49B6-A6D2-CBA4272C736B}" destId="{86F248D3-32D5-43A5-A19C-1F67C89B5E20}" srcOrd="1" destOrd="0" parTransId="{2B768683-75A3-4F30-B648-7EE383C5D3CE}" sibTransId="{612347C8-992D-4FBA-9E34-D427ECFA7E40}"/>
    <dgm:cxn modelId="{09B5B326-C79E-4A8C-8D9B-CEA94AAE1540}" type="presOf" srcId="{86F248D3-32D5-43A5-A19C-1F67C89B5E20}" destId="{646A41FE-4C08-4475-97ED-29E94A226E34}" srcOrd="0" destOrd="0" presId="urn:microsoft.com/office/officeart/2005/8/layout/vList2"/>
    <dgm:cxn modelId="{EAE77869-175B-4E1A-B586-42C04BD0E39B}" type="presOf" srcId="{4B0EA86B-C87F-49B6-A6D2-CBA4272C736B}" destId="{B5121B33-F89F-43F5-B935-BA6CF203A438}" srcOrd="0" destOrd="0" presId="urn:microsoft.com/office/officeart/2005/8/layout/vList2"/>
    <dgm:cxn modelId="{2AA22953-CFE9-4B80-8A0F-A33FBA8636BC}" srcId="{4B0EA86B-C87F-49B6-A6D2-CBA4272C736B}" destId="{BDB26BAD-FC87-4027-B896-4E0090D0D4A1}" srcOrd="2" destOrd="0" parTransId="{6B41E940-5D82-45F9-A9FB-43B30AB91F33}" sibTransId="{F2A4D006-EF65-4411-8156-0F020132D38A}"/>
    <dgm:cxn modelId="{B55AA180-EC62-44EA-B585-8FAF34905EAA}" srcId="{4B0EA86B-C87F-49B6-A6D2-CBA4272C736B}" destId="{37ACCC10-8E86-41AE-BFBF-80BAD765C2D1}" srcOrd="0" destOrd="0" parTransId="{19964EC3-7CB0-463A-960C-DCBA4679F2BB}" sibTransId="{8B38C53F-95AC-476D-9FCC-BE88CDC58998}"/>
    <dgm:cxn modelId="{93CE7FBD-298B-47B1-990F-B89C7246F21E}" type="presOf" srcId="{BDB26BAD-FC87-4027-B896-4E0090D0D4A1}" destId="{C277C759-EFAE-4C3B-92BF-F5FB4A301BE7}" srcOrd="0" destOrd="0" presId="urn:microsoft.com/office/officeart/2005/8/layout/vList2"/>
    <dgm:cxn modelId="{D94762E0-8EF1-48AD-BB96-C8016DB4D218}" type="presOf" srcId="{37ACCC10-8E86-41AE-BFBF-80BAD765C2D1}" destId="{76FAF560-06FC-40F5-922C-0BB5803F686F}" srcOrd="0" destOrd="0" presId="urn:microsoft.com/office/officeart/2005/8/layout/vList2"/>
    <dgm:cxn modelId="{D4DF733C-C40B-43B7-8316-8B1B81EDC05B}" type="presParOf" srcId="{B5121B33-F89F-43F5-B935-BA6CF203A438}" destId="{76FAF560-06FC-40F5-922C-0BB5803F686F}" srcOrd="0" destOrd="0" presId="urn:microsoft.com/office/officeart/2005/8/layout/vList2"/>
    <dgm:cxn modelId="{4254DEDA-90E4-44F6-A70D-FD7C98A80222}" type="presParOf" srcId="{B5121B33-F89F-43F5-B935-BA6CF203A438}" destId="{A7589E0F-20EC-462D-A8EF-EDEF1920C740}" srcOrd="1" destOrd="0" presId="urn:microsoft.com/office/officeart/2005/8/layout/vList2"/>
    <dgm:cxn modelId="{B9F420A7-8D4E-4210-AC75-FFFD39AE6AA6}" type="presParOf" srcId="{B5121B33-F89F-43F5-B935-BA6CF203A438}" destId="{646A41FE-4C08-4475-97ED-29E94A226E34}" srcOrd="2" destOrd="0" presId="urn:microsoft.com/office/officeart/2005/8/layout/vList2"/>
    <dgm:cxn modelId="{EE595571-B582-4D3C-8845-9FF21B3047F9}" type="presParOf" srcId="{B5121B33-F89F-43F5-B935-BA6CF203A438}" destId="{BEED0D7C-E4EB-45C0-A26E-4939CC68E586}" srcOrd="3" destOrd="0" presId="urn:microsoft.com/office/officeart/2005/8/layout/vList2"/>
    <dgm:cxn modelId="{022B8F19-5CDF-41F8-96B3-11426B31C0F1}" type="presParOf" srcId="{B5121B33-F89F-43F5-B935-BA6CF203A438}" destId="{C277C759-EFAE-4C3B-92BF-F5FB4A301B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80F356-1B95-4817-AA04-8FA9FD328B09}"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28047CA-2938-44BD-913F-F884D6C3F3FC}">
      <dgm:prSet/>
      <dgm:spPr/>
      <dgm:t>
        <a:bodyPr/>
        <a:lstStyle/>
        <a:p>
          <a:pPr>
            <a:defRPr cap="all"/>
          </a:pPr>
          <a:r>
            <a:rPr lang="en-US"/>
            <a:t>Mission</a:t>
          </a:r>
        </a:p>
      </dgm:t>
    </dgm:pt>
    <dgm:pt modelId="{0EEF6CDA-AB69-494A-B48E-D138DBF10954}" type="parTrans" cxnId="{C20E86F8-EDE1-4C42-A597-DB370AEAEF7D}">
      <dgm:prSet/>
      <dgm:spPr/>
      <dgm:t>
        <a:bodyPr/>
        <a:lstStyle/>
        <a:p>
          <a:endParaRPr lang="en-US"/>
        </a:p>
      </dgm:t>
    </dgm:pt>
    <dgm:pt modelId="{B127B5E2-C359-44DF-B3A9-19348C0D5595}" type="sibTrans" cxnId="{C20E86F8-EDE1-4C42-A597-DB370AEAEF7D}">
      <dgm:prSet/>
      <dgm:spPr/>
      <dgm:t>
        <a:bodyPr/>
        <a:lstStyle/>
        <a:p>
          <a:endParaRPr lang="en-US"/>
        </a:p>
      </dgm:t>
    </dgm:pt>
    <dgm:pt modelId="{4C819F74-025B-4CC5-BCDF-6D5AB5C77EA0}">
      <dgm:prSet/>
      <dgm:spPr/>
      <dgm:t>
        <a:bodyPr/>
        <a:lstStyle/>
        <a:p>
          <a:pPr>
            <a:defRPr cap="all"/>
          </a:pPr>
          <a:r>
            <a:rPr lang="en-US"/>
            <a:t>Volunteer Role or Job(s)</a:t>
          </a:r>
        </a:p>
      </dgm:t>
    </dgm:pt>
    <dgm:pt modelId="{B23F02CE-B8C9-4C2C-9AD8-486B947BDB88}" type="parTrans" cxnId="{6ABBD567-E99F-40D8-981D-D595AAA9F73A}">
      <dgm:prSet/>
      <dgm:spPr/>
      <dgm:t>
        <a:bodyPr/>
        <a:lstStyle/>
        <a:p>
          <a:endParaRPr lang="en-US"/>
        </a:p>
      </dgm:t>
    </dgm:pt>
    <dgm:pt modelId="{C7A92E48-EB9A-40AF-89A0-93C992FBF094}" type="sibTrans" cxnId="{6ABBD567-E99F-40D8-981D-D595AAA9F73A}">
      <dgm:prSet/>
      <dgm:spPr/>
      <dgm:t>
        <a:bodyPr/>
        <a:lstStyle/>
        <a:p>
          <a:endParaRPr lang="en-US"/>
        </a:p>
      </dgm:t>
    </dgm:pt>
    <dgm:pt modelId="{F31E982C-58AC-4DD9-96AF-B4C4DB28B66E}">
      <dgm:prSet/>
      <dgm:spPr/>
      <dgm:t>
        <a:bodyPr/>
        <a:lstStyle/>
        <a:p>
          <a:pPr>
            <a:defRPr cap="all"/>
          </a:pPr>
          <a:r>
            <a:rPr lang="en-US"/>
            <a:t>Schedule or Expected Commitments</a:t>
          </a:r>
        </a:p>
      </dgm:t>
    </dgm:pt>
    <dgm:pt modelId="{4C9B08A2-7C72-454B-8BE8-9DF77C9312BC}" type="parTrans" cxnId="{C94F95D5-8515-4777-955D-19C1685E7481}">
      <dgm:prSet/>
      <dgm:spPr/>
      <dgm:t>
        <a:bodyPr/>
        <a:lstStyle/>
        <a:p>
          <a:endParaRPr lang="en-US"/>
        </a:p>
      </dgm:t>
    </dgm:pt>
    <dgm:pt modelId="{94B75EBC-B2FA-4775-9D20-34A9F78F0D93}" type="sibTrans" cxnId="{C94F95D5-8515-4777-955D-19C1685E7481}">
      <dgm:prSet/>
      <dgm:spPr/>
      <dgm:t>
        <a:bodyPr/>
        <a:lstStyle/>
        <a:p>
          <a:endParaRPr lang="en-US"/>
        </a:p>
      </dgm:t>
    </dgm:pt>
    <dgm:pt modelId="{85EF7E06-9CCC-4F15-A3D6-6BA0D6B0D461}">
      <dgm:prSet/>
      <dgm:spPr/>
      <dgm:t>
        <a:bodyPr/>
        <a:lstStyle/>
        <a:p>
          <a:pPr>
            <a:defRPr cap="all"/>
          </a:pPr>
          <a:r>
            <a:rPr lang="en-US"/>
            <a:t>Minimum Requirements </a:t>
          </a:r>
        </a:p>
      </dgm:t>
    </dgm:pt>
    <dgm:pt modelId="{DBCE3731-5A50-4837-92A6-48B0AA391CE1}" type="parTrans" cxnId="{3253A9C3-FFE6-423C-8BED-3495B3E86149}">
      <dgm:prSet/>
      <dgm:spPr/>
      <dgm:t>
        <a:bodyPr/>
        <a:lstStyle/>
        <a:p>
          <a:endParaRPr lang="en-US"/>
        </a:p>
      </dgm:t>
    </dgm:pt>
    <dgm:pt modelId="{0BE5DD46-1E7E-4AE6-89AC-4F752D01C50C}" type="sibTrans" cxnId="{3253A9C3-FFE6-423C-8BED-3495B3E86149}">
      <dgm:prSet/>
      <dgm:spPr/>
      <dgm:t>
        <a:bodyPr/>
        <a:lstStyle/>
        <a:p>
          <a:endParaRPr lang="en-US"/>
        </a:p>
      </dgm:t>
    </dgm:pt>
    <dgm:pt modelId="{0018D73D-AF0D-457A-AE2B-6C0786D23079}">
      <dgm:prSet/>
      <dgm:spPr/>
      <dgm:t>
        <a:bodyPr/>
        <a:lstStyle/>
        <a:p>
          <a:pPr>
            <a:defRPr cap="all"/>
          </a:pPr>
          <a:r>
            <a:rPr lang="en-US"/>
            <a:t>Training</a:t>
          </a:r>
        </a:p>
      </dgm:t>
    </dgm:pt>
    <dgm:pt modelId="{6E529A0B-9699-4B05-8630-0D9AEBF42427}" type="parTrans" cxnId="{2FB43200-683B-45D9-A3D6-EA8EBF7468BF}">
      <dgm:prSet/>
      <dgm:spPr/>
      <dgm:t>
        <a:bodyPr/>
        <a:lstStyle/>
        <a:p>
          <a:endParaRPr lang="en-US"/>
        </a:p>
      </dgm:t>
    </dgm:pt>
    <dgm:pt modelId="{91944AA2-8F64-497A-8DBD-B0CC311094C2}" type="sibTrans" cxnId="{2FB43200-683B-45D9-A3D6-EA8EBF7468BF}">
      <dgm:prSet/>
      <dgm:spPr/>
      <dgm:t>
        <a:bodyPr/>
        <a:lstStyle/>
        <a:p>
          <a:endParaRPr lang="en-US"/>
        </a:p>
      </dgm:t>
    </dgm:pt>
    <dgm:pt modelId="{F7354A83-F1DC-4C8C-B26B-A71D6BECF1EA}">
      <dgm:prSet/>
      <dgm:spPr/>
      <dgm:t>
        <a:bodyPr/>
        <a:lstStyle/>
        <a:p>
          <a:pPr>
            <a:defRPr cap="all"/>
          </a:pPr>
          <a:r>
            <a:rPr lang="en-US"/>
            <a:t>Expectations</a:t>
          </a:r>
        </a:p>
      </dgm:t>
    </dgm:pt>
    <dgm:pt modelId="{12E7D236-A1A2-47E0-AA4D-53F8AE221C82}" type="parTrans" cxnId="{BA09B783-6533-4053-9AAD-612BEEEB60F0}">
      <dgm:prSet/>
      <dgm:spPr/>
      <dgm:t>
        <a:bodyPr/>
        <a:lstStyle/>
        <a:p>
          <a:endParaRPr lang="en-US"/>
        </a:p>
      </dgm:t>
    </dgm:pt>
    <dgm:pt modelId="{85D72142-C865-4BB2-A920-0053E26E3A07}" type="sibTrans" cxnId="{BA09B783-6533-4053-9AAD-612BEEEB60F0}">
      <dgm:prSet/>
      <dgm:spPr/>
      <dgm:t>
        <a:bodyPr/>
        <a:lstStyle/>
        <a:p>
          <a:endParaRPr lang="en-US"/>
        </a:p>
      </dgm:t>
    </dgm:pt>
    <dgm:pt modelId="{6E79AA50-A1BC-4CA1-91BD-C85FAF58E131}">
      <dgm:prSet/>
      <dgm:spPr/>
      <dgm:t>
        <a:bodyPr/>
        <a:lstStyle/>
        <a:p>
          <a:pPr>
            <a:defRPr cap="all"/>
          </a:pPr>
          <a:r>
            <a:rPr lang="en-US"/>
            <a:t>How to Apply</a:t>
          </a:r>
        </a:p>
      </dgm:t>
    </dgm:pt>
    <dgm:pt modelId="{4CF003CA-0F88-4047-A619-38C39949E7B8}" type="parTrans" cxnId="{795AAF14-5E06-4056-9644-1F55CE3AD2CC}">
      <dgm:prSet/>
      <dgm:spPr/>
      <dgm:t>
        <a:bodyPr/>
        <a:lstStyle/>
        <a:p>
          <a:endParaRPr lang="en-US"/>
        </a:p>
      </dgm:t>
    </dgm:pt>
    <dgm:pt modelId="{F1BC8DCF-7308-48CF-AE50-4C8A6132F943}" type="sibTrans" cxnId="{795AAF14-5E06-4056-9644-1F55CE3AD2CC}">
      <dgm:prSet/>
      <dgm:spPr/>
      <dgm:t>
        <a:bodyPr/>
        <a:lstStyle/>
        <a:p>
          <a:endParaRPr lang="en-US"/>
        </a:p>
      </dgm:t>
    </dgm:pt>
    <dgm:pt modelId="{6F9E2C27-7310-4811-A262-C2BA6CA027B4}" type="pres">
      <dgm:prSet presAssocID="{E980F356-1B95-4817-AA04-8FA9FD328B09}" presName="root" presStyleCnt="0">
        <dgm:presLayoutVars>
          <dgm:dir/>
          <dgm:resizeHandles val="exact"/>
        </dgm:presLayoutVars>
      </dgm:prSet>
      <dgm:spPr/>
    </dgm:pt>
    <dgm:pt modelId="{F6F77AD4-FF0F-4BE8-9E1F-80A36A74CC16}" type="pres">
      <dgm:prSet presAssocID="{D28047CA-2938-44BD-913F-F884D6C3F3FC}" presName="compNode" presStyleCnt="0"/>
      <dgm:spPr/>
    </dgm:pt>
    <dgm:pt modelId="{F866635A-14BE-437E-91EC-FF6AAC09CF45}" type="pres">
      <dgm:prSet presAssocID="{D28047CA-2938-44BD-913F-F884D6C3F3FC}" presName="iconBgRect" presStyleLbl="bgShp" presStyleIdx="0" presStyleCnt="7"/>
      <dgm:spPr>
        <a:prstGeom prst="round2DiagRect">
          <a:avLst>
            <a:gd name="adj1" fmla="val 29727"/>
            <a:gd name="adj2" fmla="val 0"/>
          </a:avLst>
        </a:prstGeom>
      </dgm:spPr>
    </dgm:pt>
    <dgm:pt modelId="{4C6F9339-5135-4F20-A9B0-BAE5F285FC26}" type="pres">
      <dgm:prSet presAssocID="{D28047CA-2938-44BD-913F-F884D6C3F3F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3A13591-5C08-4BDE-BC75-BA41AB97449C}" type="pres">
      <dgm:prSet presAssocID="{D28047CA-2938-44BD-913F-F884D6C3F3FC}" presName="spaceRect" presStyleCnt="0"/>
      <dgm:spPr/>
    </dgm:pt>
    <dgm:pt modelId="{FBFB7882-97CC-4092-9BAC-FD8DF15D5CA2}" type="pres">
      <dgm:prSet presAssocID="{D28047CA-2938-44BD-913F-F884D6C3F3FC}" presName="textRect" presStyleLbl="revTx" presStyleIdx="0" presStyleCnt="7">
        <dgm:presLayoutVars>
          <dgm:chMax val="1"/>
          <dgm:chPref val="1"/>
        </dgm:presLayoutVars>
      </dgm:prSet>
      <dgm:spPr/>
    </dgm:pt>
    <dgm:pt modelId="{9FB01C8C-60A3-4A49-9564-904D72470CC7}" type="pres">
      <dgm:prSet presAssocID="{B127B5E2-C359-44DF-B3A9-19348C0D5595}" presName="sibTrans" presStyleCnt="0"/>
      <dgm:spPr/>
    </dgm:pt>
    <dgm:pt modelId="{F0DB56FC-DDB8-4437-B064-04D14D2A960E}" type="pres">
      <dgm:prSet presAssocID="{4C819F74-025B-4CC5-BCDF-6D5AB5C77EA0}" presName="compNode" presStyleCnt="0"/>
      <dgm:spPr/>
    </dgm:pt>
    <dgm:pt modelId="{61A1BA85-C169-4F66-B172-92E8CF63C188}" type="pres">
      <dgm:prSet presAssocID="{4C819F74-025B-4CC5-BCDF-6D5AB5C77EA0}" presName="iconBgRect" presStyleLbl="bgShp" presStyleIdx="1" presStyleCnt="7"/>
      <dgm:spPr>
        <a:prstGeom prst="round2DiagRect">
          <a:avLst>
            <a:gd name="adj1" fmla="val 29727"/>
            <a:gd name="adj2" fmla="val 0"/>
          </a:avLst>
        </a:prstGeom>
      </dgm:spPr>
    </dgm:pt>
    <dgm:pt modelId="{77D5FFA7-2306-4785-BA3B-3DC1D21B388F}" type="pres">
      <dgm:prSet presAssocID="{4C819F74-025B-4CC5-BCDF-6D5AB5C77EA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3679BF9F-C693-4599-91B5-0CAD276BFC3C}" type="pres">
      <dgm:prSet presAssocID="{4C819F74-025B-4CC5-BCDF-6D5AB5C77EA0}" presName="spaceRect" presStyleCnt="0"/>
      <dgm:spPr/>
    </dgm:pt>
    <dgm:pt modelId="{453ACCF4-E6FB-4753-B4B3-C4308477F9A8}" type="pres">
      <dgm:prSet presAssocID="{4C819F74-025B-4CC5-BCDF-6D5AB5C77EA0}" presName="textRect" presStyleLbl="revTx" presStyleIdx="1" presStyleCnt="7">
        <dgm:presLayoutVars>
          <dgm:chMax val="1"/>
          <dgm:chPref val="1"/>
        </dgm:presLayoutVars>
      </dgm:prSet>
      <dgm:spPr/>
    </dgm:pt>
    <dgm:pt modelId="{C0D01DDA-54B5-4B4A-8A3C-F2CB34437601}" type="pres">
      <dgm:prSet presAssocID="{C7A92E48-EB9A-40AF-89A0-93C992FBF094}" presName="sibTrans" presStyleCnt="0"/>
      <dgm:spPr/>
    </dgm:pt>
    <dgm:pt modelId="{2869B7F4-E6BB-4F45-86B4-0AFA0BCB14C3}" type="pres">
      <dgm:prSet presAssocID="{F31E982C-58AC-4DD9-96AF-B4C4DB28B66E}" presName="compNode" presStyleCnt="0"/>
      <dgm:spPr/>
    </dgm:pt>
    <dgm:pt modelId="{1D47482B-D6CA-46A6-87BF-9D77F439B66D}" type="pres">
      <dgm:prSet presAssocID="{F31E982C-58AC-4DD9-96AF-B4C4DB28B66E}" presName="iconBgRect" presStyleLbl="bgShp" presStyleIdx="2" presStyleCnt="7"/>
      <dgm:spPr>
        <a:prstGeom prst="round2DiagRect">
          <a:avLst>
            <a:gd name="adj1" fmla="val 29727"/>
            <a:gd name="adj2" fmla="val 0"/>
          </a:avLst>
        </a:prstGeom>
      </dgm:spPr>
    </dgm:pt>
    <dgm:pt modelId="{4547695B-11AC-4765-8FF0-CB6EA8F8386C}" type="pres">
      <dgm:prSet presAssocID="{F31E982C-58AC-4DD9-96AF-B4C4DB28B66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EB262A70-4632-478C-972B-E7BEC5F41B34}" type="pres">
      <dgm:prSet presAssocID="{F31E982C-58AC-4DD9-96AF-B4C4DB28B66E}" presName="spaceRect" presStyleCnt="0"/>
      <dgm:spPr/>
    </dgm:pt>
    <dgm:pt modelId="{C8960463-332F-47BC-9B41-B7AEF6722178}" type="pres">
      <dgm:prSet presAssocID="{F31E982C-58AC-4DD9-96AF-B4C4DB28B66E}" presName="textRect" presStyleLbl="revTx" presStyleIdx="2" presStyleCnt="7">
        <dgm:presLayoutVars>
          <dgm:chMax val="1"/>
          <dgm:chPref val="1"/>
        </dgm:presLayoutVars>
      </dgm:prSet>
      <dgm:spPr/>
    </dgm:pt>
    <dgm:pt modelId="{CF31BBEE-89D7-4DA3-864C-B1B8E70E958F}" type="pres">
      <dgm:prSet presAssocID="{94B75EBC-B2FA-4775-9D20-34A9F78F0D93}" presName="sibTrans" presStyleCnt="0"/>
      <dgm:spPr/>
    </dgm:pt>
    <dgm:pt modelId="{78DCB31C-ADEF-441B-A323-2C957DD232C0}" type="pres">
      <dgm:prSet presAssocID="{85EF7E06-9CCC-4F15-A3D6-6BA0D6B0D461}" presName="compNode" presStyleCnt="0"/>
      <dgm:spPr/>
    </dgm:pt>
    <dgm:pt modelId="{7C0DA670-F105-4B43-8DBC-34EF2A358F19}" type="pres">
      <dgm:prSet presAssocID="{85EF7E06-9CCC-4F15-A3D6-6BA0D6B0D461}" presName="iconBgRect" presStyleLbl="bgShp" presStyleIdx="3" presStyleCnt="7"/>
      <dgm:spPr>
        <a:prstGeom prst="round2DiagRect">
          <a:avLst>
            <a:gd name="adj1" fmla="val 29727"/>
            <a:gd name="adj2" fmla="val 0"/>
          </a:avLst>
        </a:prstGeom>
      </dgm:spPr>
    </dgm:pt>
    <dgm:pt modelId="{CAB14596-2B29-4DB2-88EF-E42F260F5438}" type="pres">
      <dgm:prSet presAssocID="{85EF7E06-9CCC-4F15-A3D6-6BA0D6B0D46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6E7EF8E1-CE5E-47DF-A9D7-C3D456B00EF4}" type="pres">
      <dgm:prSet presAssocID="{85EF7E06-9CCC-4F15-A3D6-6BA0D6B0D461}" presName="spaceRect" presStyleCnt="0"/>
      <dgm:spPr/>
    </dgm:pt>
    <dgm:pt modelId="{631DC617-15CE-46F4-A981-C19FFE324A1F}" type="pres">
      <dgm:prSet presAssocID="{85EF7E06-9CCC-4F15-A3D6-6BA0D6B0D461}" presName="textRect" presStyleLbl="revTx" presStyleIdx="3" presStyleCnt="7">
        <dgm:presLayoutVars>
          <dgm:chMax val="1"/>
          <dgm:chPref val="1"/>
        </dgm:presLayoutVars>
      </dgm:prSet>
      <dgm:spPr/>
    </dgm:pt>
    <dgm:pt modelId="{BD644BD2-FD5D-446C-8E05-D7D4DD33393C}" type="pres">
      <dgm:prSet presAssocID="{0BE5DD46-1E7E-4AE6-89AC-4F752D01C50C}" presName="sibTrans" presStyleCnt="0"/>
      <dgm:spPr/>
    </dgm:pt>
    <dgm:pt modelId="{E9C547CA-9EEF-4AA9-9161-96FB6C2F0DEF}" type="pres">
      <dgm:prSet presAssocID="{0018D73D-AF0D-457A-AE2B-6C0786D23079}" presName="compNode" presStyleCnt="0"/>
      <dgm:spPr/>
    </dgm:pt>
    <dgm:pt modelId="{D78D9C97-CDF8-4375-B6D8-9702562AE3F7}" type="pres">
      <dgm:prSet presAssocID="{0018D73D-AF0D-457A-AE2B-6C0786D23079}" presName="iconBgRect" presStyleLbl="bgShp" presStyleIdx="4" presStyleCnt="7"/>
      <dgm:spPr>
        <a:prstGeom prst="round2DiagRect">
          <a:avLst>
            <a:gd name="adj1" fmla="val 29727"/>
            <a:gd name="adj2" fmla="val 0"/>
          </a:avLst>
        </a:prstGeom>
      </dgm:spPr>
    </dgm:pt>
    <dgm:pt modelId="{8D54B7FD-A1A3-4223-9586-94FC130EED2C}" type="pres">
      <dgm:prSet presAssocID="{0018D73D-AF0D-457A-AE2B-6C0786D2307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2DB0B12D-08B8-4BE5-A35B-D92B66FE1BFF}" type="pres">
      <dgm:prSet presAssocID="{0018D73D-AF0D-457A-AE2B-6C0786D23079}" presName="spaceRect" presStyleCnt="0"/>
      <dgm:spPr/>
    </dgm:pt>
    <dgm:pt modelId="{199B8C82-4BE2-47A3-893A-3CF5B9213436}" type="pres">
      <dgm:prSet presAssocID="{0018D73D-AF0D-457A-AE2B-6C0786D23079}" presName="textRect" presStyleLbl="revTx" presStyleIdx="4" presStyleCnt="7">
        <dgm:presLayoutVars>
          <dgm:chMax val="1"/>
          <dgm:chPref val="1"/>
        </dgm:presLayoutVars>
      </dgm:prSet>
      <dgm:spPr/>
    </dgm:pt>
    <dgm:pt modelId="{2C245496-108F-4810-B1E7-F36AE58292F0}" type="pres">
      <dgm:prSet presAssocID="{91944AA2-8F64-497A-8DBD-B0CC311094C2}" presName="sibTrans" presStyleCnt="0"/>
      <dgm:spPr/>
    </dgm:pt>
    <dgm:pt modelId="{9BA3F60E-68F2-4BA7-8A31-D5E3D09C54F9}" type="pres">
      <dgm:prSet presAssocID="{F7354A83-F1DC-4C8C-B26B-A71D6BECF1EA}" presName="compNode" presStyleCnt="0"/>
      <dgm:spPr/>
    </dgm:pt>
    <dgm:pt modelId="{644A4707-15F7-429E-ABEE-75BB6AD6A1ED}" type="pres">
      <dgm:prSet presAssocID="{F7354A83-F1DC-4C8C-B26B-A71D6BECF1EA}" presName="iconBgRect" presStyleLbl="bgShp" presStyleIdx="5" presStyleCnt="7"/>
      <dgm:spPr>
        <a:prstGeom prst="round2DiagRect">
          <a:avLst>
            <a:gd name="adj1" fmla="val 29727"/>
            <a:gd name="adj2" fmla="val 0"/>
          </a:avLst>
        </a:prstGeom>
      </dgm:spPr>
    </dgm:pt>
    <dgm:pt modelId="{829BB3A2-E404-4E78-B776-6D462FD10E14}" type="pres">
      <dgm:prSet presAssocID="{F7354A83-F1DC-4C8C-B26B-A71D6BECF1E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E1243959-BB64-4FDD-947C-49DB6D720BB6}" type="pres">
      <dgm:prSet presAssocID="{F7354A83-F1DC-4C8C-B26B-A71D6BECF1EA}" presName="spaceRect" presStyleCnt="0"/>
      <dgm:spPr/>
    </dgm:pt>
    <dgm:pt modelId="{514C153C-5E99-49F0-AF9F-471AB2902203}" type="pres">
      <dgm:prSet presAssocID="{F7354A83-F1DC-4C8C-B26B-A71D6BECF1EA}" presName="textRect" presStyleLbl="revTx" presStyleIdx="5" presStyleCnt="7">
        <dgm:presLayoutVars>
          <dgm:chMax val="1"/>
          <dgm:chPref val="1"/>
        </dgm:presLayoutVars>
      </dgm:prSet>
      <dgm:spPr/>
    </dgm:pt>
    <dgm:pt modelId="{20A303D9-71C9-4D88-AE89-C281B82B5092}" type="pres">
      <dgm:prSet presAssocID="{85D72142-C865-4BB2-A920-0053E26E3A07}" presName="sibTrans" presStyleCnt="0"/>
      <dgm:spPr/>
    </dgm:pt>
    <dgm:pt modelId="{0AD8A7E5-5088-41B0-BAE4-C9535F588510}" type="pres">
      <dgm:prSet presAssocID="{6E79AA50-A1BC-4CA1-91BD-C85FAF58E131}" presName="compNode" presStyleCnt="0"/>
      <dgm:spPr/>
    </dgm:pt>
    <dgm:pt modelId="{60BA5115-420A-4622-A080-27D72C89BB68}" type="pres">
      <dgm:prSet presAssocID="{6E79AA50-A1BC-4CA1-91BD-C85FAF58E131}" presName="iconBgRect" presStyleLbl="bgShp" presStyleIdx="6" presStyleCnt="7"/>
      <dgm:spPr>
        <a:prstGeom prst="round2DiagRect">
          <a:avLst>
            <a:gd name="adj1" fmla="val 29727"/>
            <a:gd name="adj2" fmla="val 0"/>
          </a:avLst>
        </a:prstGeom>
      </dgm:spPr>
    </dgm:pt>
    <dgm:pt modelId="{15BC8F2A-72CB-4EB3-B3E1-875EF61559A4}" type="pres">
      <dgm:prSet presAssocID="{6E79AA50-A1BC-4CA1-91BD-C85FAF58E13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rritant"/>
        </a:ext>
      </dgm:extLst>
    </dgm:pt>
    <dgm:pt modelId="{4BBA6307-BE1C-4ED1-983B-AFD3F640AA26}" type="pres">
      <dgm:prSet presAssocID="{6E79AA50-A1BC-4CA1-91BD-C85FAF58E131}" presName="spaceRect" presStyleCnt="0"/>
      <dgm:spPr/>
    </dgm:pt>
    <dgm:pt modelId="{8C7B05B9-8DCC-4F3B-B064-880FCA4BEA4E}" type="pres">
      <dgm:prSet presAssocID="{6E79AA50-A1BC-4CA1-91BD-C85FAF58E131}" presName="textRect" presStyleLbl="revTx" presStyleIdx="6" presStyleCnt="7">
        <dgm:presLayoutVars>
          <dgm:chMax val="1"/>
          <dgm:chPref val="1"/>
        </dgm:presLayoutVars>
      </dgm:prSet>
      <dgm:spPr/>
    </dgm:pt>
  </dgm:ptLst>
  <dgm:cxnLst>
    <dgm:cxn modelId="{2FB43200-683B-45D9-A3D6-EA8EBF7468BF}" srcId="{E980F356-1B95-4817-AA04-8FA9FD328B09}" destId="{0018D73D-AF0D-457A-AE2B-6C0786D23079}" srcOrd="4" destOrd="0" parTransId="{6E529A0B-9699-4B05-8630-0D9AEBF42427}" sibTransId="{91944AA2-8F64-497A-8DBD-B0CC311094C2}"/>
    <dgm:cxn modelId="{71D80508-8E1B-4F7F-95AA-296FF7CAB7C9}" type="presOf" srcId="{E980F356-1B95-4817-AA04-8FA9FD328B09}" destId="{6F9E2C27-7310-4811-A262-C2BA6CA027B4}" srcOrd="0" destOrd="0" presId="urn:microsoft.com/office/officeart/2018/5/layout/IconLeafLabelList"/>
    <dgm:cxn modelId="{A302B40B-ECAC-46BA-9E82-CF3966A720DB}" type="presOf" srcId="{F31E982C-58AC-4DD9-96AF-B4C4DB28B66E}" destId="{C8960463-332F-47BC-9B41-B7AEF6722178}" srcOrd="0" destOrd="0" presId="urn:microsoft.com/office/officeart/2018/5/layout/IconLeafLabelList"/>
    <dgm:cxn modelId="{795AAF14-5E06-4056-9644-1F55CE3AD2CC}" srcId="{E980F356-1B95-4817-AA04-8FA9FD328B09}" destId="{6E79AA50-A1BC-4CA1-91BD-C85FAF58E131}" srcOrd="6" destOrd="0" parTransId="{4CF003CA-0F88-4047-A619-38C39949E7B8}" sibTransId="{F1BC8DCF-7308-48CF-AE50-4C8A6132F943}"/>
    <dgm:cxn modelId="{B008ED20-0048-4BB3-853D-1FAEC249240B}" type="presOf" srcId="{D28047CA-2938-44BD-913F-F884D6C3F3FC}" destId="{FBFB7882-97CC-4092-9BAC-FD8DF15D5CA2}" srcOrd="0" destOrd="0" presId="urn:microsoft.com/office/officeart/2018/5/layout/IconLeafLabelList"/>
    <dgm:cxn modelId="{6ABBD567-E99F-40D8-981D-D595AAA9F73A}" srcId="{E980F356-1B95-4817-AA04-8FA9FD328B09}" destId="{4C819F74-025B-4CC5-BCDF-6D5AB5C77EA0}" srcOrd="1" destOrd="0" parTransId="{B23F02CE-B8C9-4C2C-9AD8-486B947BDB88}" sibTransId="{C7A92E48-EB9A-40AF-89A0-93C992FBF094}"/>
    <dgm:cxn modelId="{D0C2D169-3B8B-46B5-9D63-2B73077383B6}" type="presOf" srcId="{6E79AA50-A1BC-4CA1-91BD-C85FAF58E131}" destId="{8C7B05B9-8DCC-4F3B-B064-880FCA4BEA4E}" srcOrd="0" destOrd="0" presId="urn:microsoft.com/office/officeart/2018/5/layout/IconLeafLabelList"/>
    <dgm:cxn modelId="{343D4F7B-9697-4579-AE43-BB0D07C590FB}" type="presOf" srcId="{0018D73D-AF0D-457A-AE2B-6C0786D23079}" destId="{199B8C82-4BE2-47A3-893A-3CF5B9213436}" srcOrd="0" destOrd="0" presId="urn:microsoft.com/office/officeart/2018/5/layout/IconLeafLabelList"/>
    <dgm:cxn modelId="{BA09B783-6533-4053-9AAD-612BEEEB60F0}" srcId="{E980F356-1B95-4817-AA04-8FA9FD328B09}" destId="{F7354A83-F1DC-4C8C-B26B-A71D6BECF1EA}" srcOrd="5" destOrd="0" parTransId="{12E7D236-A1A2-47E0-AA4D-53F8AE221C82}" sibTransId="{85D72142-C865-4BB2-A920-0053E26E3A07}"/>
    <dgm:cxn modelId="{4CF549A7-78F0-4E23-AF62-3B360B468384}" type="presOf" srcId="{4C819F74-025B-4CC5-BCDF-6D5AB5C77EA0}" destId="{453ACCF4-E6FB-4753-B4B3-C4308477F9A8}" srcOrd="0" destOrd="0" presId="urn:microsoft.com/office/officeart/2018/5/layout/IconLeafLabelList"/>
    <dgm:cxn modelId="{3253A9C3-FFE6-423C-8BED-3495B3E86149}" srcId="{E980F356-1B95-4817-AA04-8FA9FD328B09}" destId="{85EF7E06-9CCC-4F15-A3D6-6BA0D6B0D461}" srcOrd="3" destOrd="0" parTransId="{DBCE3731-5A50-4837-92A6-48B0AA391CE1}" sibTransId="{0BE5DD46-1E7E-4AE6-89AC-4F752D01C50C}"/>
    <dgm:cxn modelId="{C94F95D5-8515-4777-955D-19C1685E7481}" srcId="{E980F356-1B95-4817-AA04-8FA9FD328B09}" destId="{F31E982C-58AC-4DD9-96AF-B4C4DB28B66E}" srcOrd="2" destOrd="0" parTransId="{4C9B08A2-7C72-454B-8BE8-9DF77C9312BC}" sibTransId="{94B75EBC-B2FA-4775-9D20-34A9F78F0D93}"/>
    <dgm:cxn modelId="{9188E3D6-69DF-430C-BA67-4E78605F0EEF}" type="presOf" srcId="{85EF7E06-9CCC-4F15-A3D6-6BA0D6B0D461}" destId="{631DC617-15CE-46F4-A981-C19FFE324A1F}" srcOrd="0" destOrd="0" presId="urn:microsoft.com/office/officeart/2018/5/layout/IconLeafLabelList"/>
    <dgm:cxn modelId="{330BA6F6-CA31-4779-84F4-F93BC75C56F8}" type="presOf" srcId="{F7354A83-F1DC-4C8C-B26B-A71D6BECF1EA}" destId="{514C153C-5E99-49F0-AF9F-471AB2902203}" srcOrd="0" destOrd="0" presId="urn:microsoft.com/office/officeart/2018/5/layout/IconLeafLabelList"/>
    <dgm:cxn modelId="{C20E86F8-EDE1-4C42-A597-DB370AEAEF7D}" srcId="{E980F356-1B95-4817-AA04-8FA9FD328B09}" destId="{D28047CA-2938-44BD-913F-F884D6C3F3FC}" srcOrd="0" destOrd="0" parTransId="{0EEF6CDA-AB69-494A-B48E-D138DBF10954}" sibTransId="{B127B5E2-C359-44DF-B3A9-19348C0D5595}"/>
    <dgm:cxn modelId="{9E03E2C6-B0FC-439E-81E9-EA2596C40597}" type="presParOf" srcId="{6F9E2C27-7310-4811-A262-C2BA6CA027B4}" destId="{F6F77AD4-FF0F-4BE8-9E1F-80A36A74CC16}" srcOrd="0" destOrd="0" presId="urn:microsoft.com/office/officeart/2018/5/layout/IconLeafLabelList"/>
    <dgm:cxn modelId="{93B5049D-CFB6-421E-9180-95ABA2D27445}" type="presParOf" srcId="{F6F77AD4-FF0F-4BE8-9E1F-80A36A74CC16}" destId="{F866635A-14BE-437E-91EC-FF6AAC09CF45}" srcOrd="0" destOrd="0" presId="urn:microsoft.com/office/officeart/2018/5/layout/IconLeafLabelList"/>
    <dgm:cxn modelId="{E6AFC49B-0C8C-4E07-8384-C39E256394F0}" type="presParOf" srcId="{F6F77AD4-FF0F-4BE8-9E1F-80A36A74CC16}" destId="{4C6F9339-5135-4F20-A9B0-BAE5F285FC26}" srcOrd="1" destOrd="0" presId="urn:microsoft.com/office/officeart/2018/5/layout/IconLeafLabelList"/>
    <dgm:cxn modelId="{BA8FBD0F-1C66-4A43-9714-9704F4AE7B2A}" type="presParOf" srcId="{F6F77AD4-FF0F-4BE8-9E1F-80A36A74CC16}" destId="{A3A13591-5C08-4BDE-BC75-BA41AB97449C}" srcOrd="2" destOrd="0" presId="urn:microsoft.com/office/officeart/2018/5/layout/IconLeafLabelList"/>
    <dgm:cxn modelId="{BE5BF37C-8E66-4CB6-91B7-72E0237AFA23}" type="presParOf" srcId="{F6F77AD4-FF0F-4BE8-9E1F-80A36A74CC16}" destId="{FBFB7882-97CC-4092-9BAC-FD8DF15D5CA2}" srcOrd="3" destOrd="0" presId="urn:microsoft.com/office/officeart/2018/5/layout/IconLeafLabelList"/>
    <dgm:cxn modelId="{66EE99D2-A60E-4536-8D76-088CFC4ACBDC}" type="presParOf" srcId="{6F9E2C27-7310-4811-A262-C2BA6CA027B4}" destId="{9FB01C8C-60A3-4A49-9564-904D72470CC7}" srcOrd="1" destOrd="0" presId="urn:microsoft.com/office/officeart/2018/5/layout/IconLeafLabelList"/>
    <dgm:cxn modelId="{C6960318-6650-4A7B-BC31-C56BCFE907A6}" type="presParOf" srcId="{6F9E2C27-7310-4811-A262-C2BA6CA027B4}" destId="{F0DB56FC-DDB8-4437-B064-04D14D2A960E}" srcOrd="2" destOrd="0" presId="urn:microsoft.com/office/officeart/2018/5/layout/IconLeafLabelList"/>
    <dgm:cxn modelId="{47C6A69D-3C91-481E-B1B9-13E33238AEA3}" type="presParOf" srcId="{F0DB56FC-DDB8-4437-B064-04D14D2A960E}" destId="{61A1BA85-C169-4F66-B172-92E8CF63C188}" srcOrd="0" destOrd="0" presId="urn:microsoft.com/office/officeart/2018/5/layout/IconLeafLabelList"/>
    <dgm:cxn modelId="{914BF5C3-B0A4-405B-9E48-10172DE0B9E5}" type="presParOf" srcId="{F0DB56FC-DDB8-4437-B064-04D14D2A960E}" destId="{77D5FFA7-2306-4785-BA3B-3DC1D21B388F}" srcOrd="1" destOrd="0" presId="urn:microsoft.com/office/officeart/2018/5/layout/IconLeafLabelList"/>
    <dgm:cxn modelId="{834B1413-79F2-439E-B9FC-ECDBF61A1FD3}" type="presParOf" srcId="{F0DB56FC-DDB8-4437-B064-04D14D2A960E}" destId="{3679BF9F-C693-4599-91B5-0CAD276BFC3C}" srcOrd="2" destOrd="0" presId="urn:microsoft.com/office/officeart/2018/5/layout/IconLeafLabelList"/>
    <dgm:cxn modelId="{B9415199-8D66-4879-9E97-FC998C95653A}" type="presParOf" srcId="{F0DB56FC-DDB8-4437-B064-04D14D2A960E}" destId="{453ACCF4-E6FB-4753-B4B3-C4308477F9A8}" srcOrd="3" destOrd="0" presId="urn:microsoft.com/office/officeart/2018/5/layout/IconLeafLabelList"/>
    <dgm:cxn modelId="{09A4BC50-697A-4F90-93E4-EB397C1C13E8}" type="presParOf" srcId="{6F9E2C27-7310-4811-A262-C2BA6CA027B4}" destId="{C0D01DDA-54B5-4B4A-8A3C-F2CB34437601}" srcOrd="3" destOrd="0" presId="urn:microsoft.com/office/officeart/2018/5/layout/IconLeafLabelList"/>
    <dgm:cxn modelId="{F31E6C33-C106-490E-A21F-323BCF3F8E91}" type="presParOf" srcId="{6F9E2C27-7310-4811-A262-C2BA6CA027B4}" destId="{2869B7F4-E6BB-4F45-86B4-0AFA0BCB14C3}" srcOrd="4" destOrd="0" presId="urn:microsoft.com/office/officeart/2018/5/layout/IconLeafLabelList"/>
    <dgm:cxn modelId="{F301B70F-3BEE-4B94-8414-41B41CEA0DD0}" type="presParOf" srcId="{2869B7F4-E6BB-4F45-86B4-0AFA0BCB14C3}" destId="{1D47482B-D6CA-46A6-87BF-9D77F439B66D}" srcOrd="0" destOrd="0" presId="urn:microsoft.com/office/officeart/2018/5/layout/IconLeafLabelList"/>
    <dgm:cxn modelId="{B09DE449-E403-4701-AF40-FF5DFE4EE455}" type="presParOf" srcId="{2869B7F4-E6BB-4F45-86B4-0AFA0BCB14C3}" destId="{4547695B-11AC-4765-8FF0-CB6EA8F8386C}" srcOrd="1" destOrd="0" presId="urn:microsoft.com/office/officeart/2018/5/layout/IconLeafLabelList"/>
    <dgm:cxn modelId="{61D7F2CB-FC5D-4ADD-A9A0-6630C343CEB4}" type="presParOf" srcId="{2869B7F4-E6BB-4F45-86B4-0AFA0BCB14C3}" destId="{EB262A70-4632-478C-972B-E7BEC5F41B34}" srcOrd="2" destOrd="0" presId="urn:microsoft.com/office/officeart/2018/5/layout/IconLeafLabelList"/>
    <dgm:cxn modelId="{EF32B4B3-79EE-483F-B4D9-58D92E11151A}" type="presParOf" srcId="{2869B7F4-E6BB-4F45-86B4-0AFA0BCB14C3}" destId="{C8960463-332F-47BC-9B41-B7AEF6722178}" srcOrd="3" destOrd="0" presId="urn:microsoft.com/office/officeart/2018/5/layout/IconLeafLabelList"/>
    <dgm:cxn modelId="{4C3EA959-2474-49C5-B937-9B14B0CF17DB}" type="presParOf" srcId="{6F9E2C27-7310-4811-A262-C2BA6CA027B4}" destId="{CF31BBEE-89D7-4DA3-864C-B1B8E70E958F}" srcOrd="5" destOrd="0" presId="urn:microsoft.com/office/officeart/2018/5/layout/IconLeafLabelList"/>
    <dgm:cxn modelId="{E383391B-9011-487F-957F-BE2B08B065AE}" type="presParOf" srcId="{6F9E2C27-7310-4811-A262-C2BA6CA027B4}" destId="{78DCB31C-ADEF-441B-A323-2C957DD232C0}" srcOrd="6" destOrd="0" presId="urn:microsoft.com/office/officeart/2018/5/layout/IconLeafLabelList"/>
    <dgm:cxn modelId="{17FA48FD-8ACD-49EC-A636-0C6B19AA46C7}" type="presParOf" srcId="{78DCB31C-ADEF-441B-A323-2C957DD232C0}" destId="{7C0DA670-F105-4B43-8DBC-34EF2A358F19}" srcOrd="0" destOrd="0" presId="urn:microsoft.com/office/officeart/2018/5/layout/IconLeafLabelList"/>
    <dgm:cxn modelId="{3D718E3E-8C4F-477A-865A-D7D79567B8C4}" type="presParOf" srcId="{78DCB31C-ADEF-441B-A323-2C957DD232C0}" destId="{CAB14596-2B29-4DB2-88EF-E42F260F5438}" srcOrd="1" destOrd="0" presId="urn:microsoft.com/office/officeart/2018/5/layout/IconLeafLabelList"/>
    <dgm:cxn modelId="{09ADC04A-16E9-469B-99A6-AA3140D6F8F0}" type="presParOf" srcId="{78DCB31C-ADEF-441B-A323-2C957DD232C0}" destId="{6E7EF8E1-CE5E-47DF-A9D7-C3D456B00EF4}" srcOrd="2" destOrd="0" presId="urn:microsoft.com/office/officeart/2018/5/layout/IconLeafLabelList"/>
    <dgm:cxn modelId="{84AC0006-7E25-491C-A8E4-512F0A75B3A1}" type="presParOf" srcId="{78DCB31C-ADEF-441B-A323-2C957DD232C0}" destId="{631DC617-15CE-46F4-A981-C19FFE324A1F}" srcOrd="3" destOrd="0" presId="urn:microsoft.com/office/officeart/2018/5/layout/IconLeafLabelList"/>
    <dgm:cxn modelId="{8B1C6515-313E-408A-838F-6F7359929A8E}" type="presParOf" srcId="{6F9E2C27-7310-4811-A262-C2BA6CA027B4}" destId="{BD644BD2-FD5D-446C-8E05-D7D4DD33393C}" srcOrd="7" destOrd="0" presId="urn:microsoft.com/office/officeart/2018/5/layout/IconLeafLabelList"/>
    <dgm:cxn modelId="{849BC75E-384D-40E5-9879-B58427C488AD}" type="presParOf" srcId="{6F9E2C27-7310-4811-A262-C2BA6CA027B4}" destId="{E9C547CA-9EEF-4AA9-9161-96FB6C2F0DEF}" srcOrd="8" destOrd="0" presId="urn:microsoft.com/office/officeart/2018/5/layout/IconLeafLabelList"/>
    <dgm:cxn modelId="{532A115F-55AF-4575-ACE9-346123B8B33F}" type="presParOf" srcId="{E9C547CA-9EEF-4AA9-9161-96FB6C2F0DEF}" destId="{D78D9C97-CDF8-4375-B6D8-9702562AE3F7}" srcOrd="0" destOrd="0" presId="urn:microsoft.com/office/officeart/2018/5/layout/IconLeafLabelList"/>
    <dgm:cxn modelId="{1993061C-5FCE-4A67-8D68-470406E7AB11}" type="presParOf" srcId="{E9C547CA-9EEF-4AA9-9161-96FB6C2F0DEF}" destId="{8D54B7FD-A1A3-4223-9586-94FC130EED2C}" srcOrd="1" destOrd="0" presId="urn:microsoft.com/office/officeart/2018/5/layout/IconLeafLabelList"/>
    <dgm:cxn modelId="{C2BB76A7-97F0-4FFE-9AFD-48E25DD0D9D9}" type="presParOf" srcId="{E9C547CA-9EEF-4AA9-9161-96FB6C2F0DEF}" destId="{2DB0B12D-08B8-4BE5-A35B-D92B66FE1BFF}" srcOrd="2" destOrd="0" presId="urn:microsoft.com/office/officeart/2018/5/layout/IconLeafLabelList"/>
    <dgm:cxn modelId="{0F769101-E499-4692-9B4B-3B7082B72D3D}" type="presParOf" srcId="{E9C547CA-9EEF-4AA9-9161-96FB6C2F0DEF}" destId="{199B8C82-4BE2-47A3-893A-3CF5B9213436}" srcOrd="3" destOrd="0" presId="urn:microsoft.com/office/officeart/2018/5/layout/IconLeafLabelList"/>
    <dgm:cxn modelId="{8F677A85-F138-4AFB-9D2D-6288EBB1DFA4}" type="presParOf" srcId="{6F9E2C27-7310-4811-A262-C2BA6CA027B4}" destId="{2C245496-108F-4810-B1E7-F36AE58292F0}" srcOrd="9" destOrd="0" presId="urn:microsoft.com/office/officeart/2018/5/layout/IconLeafLabelList"/>
    <dgm:cxn modelId="{549DC2A2-B3FA-4055-8074-4EE122BDF87D}" type="presParOf" srcId="{6F9E2C27-7310-4811-A262-C2BA6CA027B4}" destId="{9BA3F60E-68F2-4BA7-8A31-D5E3D09C54F9}" srcOrd="10" destOrd="0" presId="urn:microsoft.com/office/officeart/2018/5/layout/IconLeafLabelList"/>
    <dgm:cxn modelId="{E576C74F-9E81-463C-8C52-956E14FFF531}" type="presParOf" srcId="{9BA3F60E-68F2-4BA7-8A31-D5E3D09C54F9}" destId="{644A4707-15F7-429E-ABEE-75BB6AD6A1ED}" srcOrd="0" destOrd="0" presId="urn:microsoft.com/office/officeart/2018/5/layout/IconLeafLabelList"/>
    <dgm:cxn modelId="{495AA993-0462-411B-8432-9479A0C05858}" type="presParOf" srcId="{9BA3F60E-68F2-4BA7-8A31-D5E3D09C54F9}" destId="{829BB3A2-E404-4E78-B776-6D462FD10E14}" srcOrd="1" destOrd="0" presId="urn:microsoft.com/office/officeart/2018/5/layout/IconLeafLabelList"/>
    <dgm:cxn modelId="{88C45731-7A79-4ADE-AAA2-EC999915C8AF}" type="presParOf" srcId="{9BA3F60E-68F2-4BA7-8A31-D5E3D09C54F9}" destId="{E1243959-BB64-4FDD-947C-49DB6D720BB6}" srcOrd="2" destOrd="0" presId="urn:microsoft.com/office/officeart/2018/5/layout/IconLeafLabelList"/>
    <dgm:cxn modelId="{35C9F6F3-F28E-4583-B1C2-7D9FEDA243B6}" type="presParOf" srcId="{9BA3F60E-68F2-4BA7-8A31-D5E3D09C54F9}" destId="{514C153C-5E99-49F0-AF9F-471AB2902203}" srcOrd="3" destOrd="0" presId="urn:microsoft.com/office/officeart/2018/5/layout/IconLeafLabelList"/>
    <dgm:cxn modelId="{BD89EAA1-2EE8-4724-9990-405B20F54D74}" type="presParOf" srcId="{6F9E2C27-7310-4811-A262-C2BA6CA027B4}" destId="{20A303D9-71C9-4D88-AE89-C281B82B5092}" srcOrd="11" destOrd="0" presId="urn:microsoft.com/office/officeart/2018/5/layout/IconLeafLabelList"/>
    <dgm:cxn modelId="{ED95672B-200F-4494-89AF-C8E791FB4D61}" type="presParOf" srcId="{6F9E2C27-7310-4811-A262-C2BA6CA027B4}" destId="{0AD8A7E5-5088-41B0-BAE4-C9535F588510}" srcOrd="12" destOrd="0" presId="urn:microsoft.com/office/officeart/2018/5/layout/IconLeafLabelList"/>
    <dgm:cxn modelId="{1D1D07FE-6E67-4460-98BE-7C10B62F3025}" type="presParOf" srcId="{0AD8A7E5-5088-41B0-BAE4-C9535F588510}" destId="{60BA5115-420A-4622-A080-27D72C89BB68}" srcOrd="0" destOrd="0" presId="urn:microsoft.com/office/officeart/2018/5/layout/IconLeafLabelList"/>
    <dgm:cxn modelId="{84281D67-DA96-4E42-8A9F-2552C2FC41AD}" type="presParOf" srcId="{0AD8A7E5-5088-41B0-BAE4-C9535F588510}" destId="{15BC8F2A-72CB-4EB3-B3E1-875EF61559A4}" srcOrd="1" destOrd="0" presId="urn:microsoft.com/office/officeart/2018/5/layout/IconLeafLabelList"/>
    <dgm:cxn modelId="{C61B7CB9-87C0-4416-801C-78E03F81209D}" type="presParOf" srcId="{0AD8A7E5-5088-41B0-BAE4-C9535F588510}" destId="{4BBA6307-BE1C-4ED1-983B-AFD3F640AA26}" srcOrd="2" destOrd="0" presId="urn:microsoft.com/office/officeart/2018/5/layout/IconLeafLabelList"/>
    <dgm:cxn modelId="{ED28961E-2CEB-4DF3-B778-751A0ECB05CB}" type="presParOf" srcId="{0AD8A7E5-5088-41B0-BAE4-C9535F588510}" destId="{8C7B05B9-8DCC-4F3B-B064-880FCA4BEA4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3C8C3-2FF9-46AE-B9B1-610137EA55FB}"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1608B4E-65F0-40C6-88E0-B9A26B3F3204}">
      <dgm:prSet/>
      <dgm:spPr/>
      <dgm:t>
        <a:bodyPr/>
        <a:lstStyle/>
        <a:p>
          <a:pPr>
            <a:lnSpc>
              <a:spcPct val="100000"/>
            </a:lnSpc>
          </a:pPr>
          <a:r>
            <a:rPr lang="en-US"/>
            <a:t>Local/county criminal records-usually most up to date</a:t>
          </a:r>
        </a:p>
      </dgm:t>
    </dgm:pt>
    <dgm:pt modelId="{843D20FA-1873-4206-805F-5E23C69B392A}" type="parTrans" cxnId="{AEB6FC37-448D-4907-A762-10189263708D}">
      <dgm:prSet/>
      <dgm:spPr/>
      <dgm:t>
        <a:bodyPr/>
        <a:lstStyle/>
        <a:p>
          <a:endParaRPr lang="en-US"/>
        </a:p>
      </dgm:t>
    </dgm:pt>
    <dgm:pt modelId="{55AC6B59-E327-47E0-85EA-F68D2FF4604F}" type="sibTrans" cxnId="{AEB6FC37-448D-4907-A762-10189263708D}">
      <dgm:prSet/>
      <dgm:spPr/>
      <dgm:t>
        <a:bodyPr/>
        <a:lstStyle/>
        <a:p>
          <a:endParaRPr lang="en-US"/>
        </a:p>
      </dgm:t>
    </dgm:pt>
    <dgm:pt modelId="{030B4CFD-08FE-4DAA-A942-CC3F9A8B6CE5}">
      <dgm:prSet/>
      <dgm:spPr/>
      <dgm:t>
        <a:bodyPr/>
        <a:lstStyle/>
        <a:p>
          <a:pPr>
            <a:lnSpc>
              <a:spcPct val="100000"/>
            </a:lnSpc>
          </a:pPr>
          <a:r>
            <a:rPr lang="en-US"/>
            <a:t>State-which contains all counties</a:t>
          </a:r>
        </a:p>
      </dgm:t>
    </dgm:pt>
    <dgm:pt modelId="{BBD7E91D-D051-4BDF-B5AA-98A7B8091D7C}" type="parTrans" cxnId="{CC968E52-F8BB-46F0-82C4-848791F9FEF5}">
      <dgm:prSet/>
      <dgm:spPr/>
      <dgm:t>
        <a:bodyPr/>
        <a:lstStyle/>
        <a:p>
          <a:endParaRPr lang="en-US"/>
        </a:p>
      </dgm:t>
    </dgm:pt>
    <dgm:pt modelId="{C5EC4A91-79E6-4D52-9F5A-12E14A47AAEB}" type="sibTrans" cxnId="{CC968E52-F8BB-46F0-82C4-848791F9FEF5}">
      <dgm:prSet/>
      <dgm:spPr/>
      <dgm:t>
        <a:bodyPr/>
        <a:lstStyle/>
        <a:p>
          <a:endParaRPr lang="en-US"/>
        </a:p>
      </dgm:t>
    </dgm:pt>
    <dgm:pt modelId="{96189900-7496-4F57-8176-B59E2399BD36}">
      <dgm:prSet/>
      <dgm:spPr/>
      <dgm:t>
        <a:bodyPr/>
        <a:lstStyle/>
        <a:p>
          <a:pPr>
            <a:lnSpc>
              <a:spcPct val="100000"/>
            </a:lnSpc>
          </a:pPr>
          <a:r>
            <a:rPr lang="en-US"/>
            <a:t>A Social Security number verification confirms whether a social security number is valid and registered to the individual. </a:t>
          </a:r>
        </a:p>
      </dgm:t>
    </dgm:pt>
    <dgm:pt modelId="{BC3C68AC-CF24-4BE5-A60D-835B3DC3EE8E}" type="parTrans" cxnId="{7658E1FF-02ED-4D0D-A551-B30F358C58D3}">
      <dgm:prSet/>
      <dgm:spPr/>
      <dgm:t>
        <a:bodyPr/>
        <a:lstStyle/>
        <a:p>
          <a:endParaRPr lang="en-US"/>
        </a:p>
      </dgm:t>
    </dgm:pt>
    <dgm:pt modelId="{8743ED0C-B143-4E0D-804F-4313E21531C9}" type="sibTrans" cxnId="{7658E1FF-02ED-4D0D-A551-B30F358C58D3}">
      <dgm:prSet/>
      <dgm:spPr/>
      <dgm:t>
        <a:bodyPr/>
        <a:lstStyle/>
        <a:p>
          <a:endParaRPr lang="en-US"/>
        </a:p>
      </dgm:t>
    </dgm:pt>
    <dgm:pt modelId="{50667786-FF06-467E-A4DC-8256B50DC287}">
      <dgm:prSet/>
      <dgm:spPr/>
      <dgm:t>
        <a:bodyPr/>
        <a:lstStyle/>
        <a:p>
          <a:pPr>
            <a:lnSpc>
              <a:spcPct val="100000"/>
            </a:lnSpc>
          </a:pPr>
          <a:r>
            <a:rPr lang="en-US"/>
            <a:t>State sex offender registry (SOR) All 50 states currently have a publicly available sex offender registry.  </a:t>
          </a:r>
        </a:p>
      </dgm:t>
    </dgm:pt>
    <dgm:pt modelId="{495D1054-1010-4769-ADA8-0C8A42323E19}" type="parTrans" cxnId="{D5B03225-EC14-4842-8550-543547515A50}">
      <dgm:prSet/>
      <dgm:spPr/>
      <dgm:t>
        <a:bodyPr/>
        <a:lstStyle/>
        <a:p>
          <a:endParaRPr lang="en-US"/>
        </a:p>
      </dgm:t>
    </dgm:pt>
    <dgm:pt modelId="{C641C40A-3DCE-4330-8B4E-E59728793ECC}" type="sibTrans" cxnId="{D5B03225-EC14-4842-8550-543547515A50}">
      <dgm:prSet/>
      <dgm:spPr/>
      <dgm:t>
        <a:bodyPr/>
        <a:lstStyle/>
        <a:p>
          <a:endParaRPr lang="en-US"/>
        </a:p>
      </dgm:t>
    </dgm:pt>
    <dgm:pt modelId="{61CF77D9-C029-477F-B7E4-0A1D6045BE23}">
      <dgm:prSet/>
      <dgm:spPr/>
      <dgm:t>
        <a:bodyPr/>
        <a:lstStyle/>
        <a:p>
          <a:pPr>
            <a:lnSpc>
              <a:spcPct val="100000"/>
            </a:lnSpc>
          </a:pPr>
          <a:r>
            <a:rPr lang="en-US"/>
            <a:t>Motor vehicle records-Driver's License</a:t>
          </a:r>
        </a:p>
      </dgm:t>
    </dgm:pt>
    <dgm:pt modelId="{1F0E53BC-DD67-4452-A779-88F1730DDF6C}" type="parTrans" cxnId="{BAE0873A-22ED-414A-84DF-B0FECC0644EB}">
      <dgm:prSet/>
      <dgm:spPr/>
      <dgm:t>
        <a:bodyPr/>
        <a:lstStyle/>
        <a:p>
          <a:endParaRPr lang="en-US"/>
        </a:p>
      </dgm:t>
    </dgm:pt>
    <dgm:pt modelId="{5E2E95E3-EBF2-44F4-BA46-C3E54EBEB149}" type="sibTrans" cxnId="{BAE0873A-22ED-414A-84DF-B0FECC0644EB}">
      <dgm:prSet/>
      <dgm:spPr/>
      <dgm:t>
        <a:bodyPr/>
        <a:lstStyle/>
        <a:p>
          <a:endParaRPr lang="en-US"/>
        </a:p>
      </dgm:t>
    </dgm:pt>
    <dgm:pt modelId="{05B7BFC5-75C6-4FB1-81E2-C1FB79D4C929}">
      <dgm:prSet/>
      <dgm:spPr/>
      <dgm:t>
        <a:bodyPr/>
        <a:lstStyle/>
        <a:p>
          <a:pPr>
            <a:lnSpc>
              <a:spcPct val="100000"/>
            </a:lnSpc>
          </a:pPr>
          <a:r>
            <a:rPr lang="en-US"/>
            <a:t>Professional disciplinary board records</a:t>
          </a:r>
        </a:p>
      </dgm:t>
    </dgm:pt>
    <dgm:pt modelId="{EDC5E295-646F-4C43-82C8-FDD572AB89C3}" type="parTrans" cxnId="{982F54FE-0C00-408D-BC4B-EED8BCFFB76A}">
      <dgm:prSet/>
      <dgm:spPr/>
      <dgm:t>
        <a:bodyPr/>
        <a:lstStyle/>
        <a:p>
          <a:endParaRPr lang="en-US"/>
        </a:p>
      </dgm:t>
    </dgm:pt>
    <dgm:pt modelId="{E1C6170E-0D92-46AF-8C4E-857BDB7DE93F}" type="sibTrans" cxnId="{982F54FE-0C00-408D-BC4B-EED8BCFFB76A}">
      <dgm:prSet/>
      <dgm:spPr/>
      <dgm:t>
        <a:bodyPr/>
        <a:lstStyle/>
        <a:p>
          <a:endParaRPr lang="en-US"/>
        </a:p>
      </dgm:t>
    </dgm:pt>
    <dgm:pt modelId="{309A6BDE-7112-45BD-8763-1FFBA7EB42F2}">
      <dgm:prSet/>
      <dgm:spPr/>
      <dgm:t>
        <a:bodyPr/>
        <a:lstStyle/>
        <a:p>
          <a:pPr>
            <a:lnSpc>
              <a:spcPct val="100000"/>
            </a:lnSpc>
          </a:pPr>
          <a:r>
            <a:rPr lang="en-US"/>
            <a:t>Federal criminal records </a:t>
          </a:r>
        </a:p>
      </dgm:t>
    </dgm:pt>
    <dgm:pt modelId="{106E2329-DED0-4014-99D2-B99F106C7702}" type="parTrans" cxnId="{A8C6C7D1-37A4-45B4-99FC-F1D2ACDE7CC2}">
      <dgm:prSet/>
      <dgm:spPr/>
      <dgm:t>
        <a:bodyPr/>
        <a:lstStyle/>
        <a:p>
          <a:endParaRPr lang="en-US"/>
        </a:p>
      </dgm:t>
    </dgm:pt>
    <dgm:pt modelId="{089DD4AA-8644-49E0-9B71-698928D1FD3B}" type="sibTrans" cxnId="{A8C6C7D1-37A4-45B4-99FC-F1D2ACDE7CC2}">
      <dgm:prSet/>
      <dgm:spPr/>
      <dgm:t>
        <a:bodyPr/>
        <a:lstStyle/>
        <a:p>
          <a:endParaRPr lang="en-US"/>
        </a:p>
      </dgm:t>
    </dgm:pt>
    <dgm:pt modelId="{B824630A-668B-4B39-84E8-570613C1345C}" type="pres">
      <dgm:prSet presAssocID="{CAC3C8C3-2FF9-46AE-B9B1-610137EA55FB}" presName="vert0" presStyleCnt="0">
        <dgm:presLayoutVars>
          <dgm:dir/>
          <dgm:animOne val="branch"/>
          <dgm:animLvl val="lvl"/>
        </dgm:presLayoutVars>
      </dgm:prSet>
      <dgm:spPr/>
    </dgm:pt>
    <dgm:pt modelId="{35F964DC-4454-4860-A042-F27A5D7A15AF}" type="pres">
      <dgm:prSet presAssocID="{81608B4E-65F0-40C6-88E0-B9A26B3F3204}" presName="thickLine" presStyleLbl="alignNode1" presStyleIdx="0" presStyleCnt="7"/>
      <dgm:spPr/>
    </dgm:pt>
    <dgm:pt modelId="{BC96CEBA-E9E2-4071-860D-B1C4D67B104C}" type="pres">
      <dgm:prSet presAssocID="{81608B4E-65F0-40C6-88E0-B9A26B3F3204}" presName="horz1" presStyleCnt="0"/>
      <dgm:spPr/>
    </dgm:pt>
    <dgm:pt modelId="{F99AB984-84E1-4C6F-84DC-7601ECDE91D6}" type="pres">
      <dgm:prSet presAssocID="{81608B4E-65F0-40C6-88E0-B9A26B3F3204}" presName="tx1" presStyleLbl="revTx" presStyleIdx="0" presStyleCnt="7"/>
      <dgm:spPr/>
    </dgm:pt>
    <dgm:pt modelId="{5AC41FA5-6E4F-4DA7-8B18-8FBD28463BEE}" type="pres">
      <dgm:prSet presAssocID="{81608B4E-65F0-40C6-88E0-B9A26B3F3204}" presName="vert1" presStyleCnt="0"/>
      <dgm:spPr/>
    </dgm:pt>
    <dgm:pt modelId="{E964A2BE-CA69-4AC7-AA9B-1A62F2FB34CC}" type="pres">
      <dgm:prSet presAssocID="{030B4CFD-08FE-4DAA-A942-CC3F9A8B6CE5}" presName="thickLine" presStyleLbl="alignNode1" presStyleIdx="1" presStyleCnt="7"/>
      <dgm:spPr/>
    </dgm:pt>
    <dgm:pt modelId="{A53F5070-070C-4396-A906-F97B54D0724A}" type="pres">
      <dgm:prSet presAssocID="{030B4CFD-08FE-4DAA-A942-CC3F9A8B6CE5}" presName="horz1" presStyleCnt="0"/>
      <dgm:spPr/>
    </dgm:pt>
    <dgm:pt modelId="{AFCA5101-B4EC-46E1-B16F-10DE9D3C304B}" type="pres">
      <dgm:prSet presAssocID="{030B4CFD-08FE-4DAA-A942-CC3F9A8B6CE5}" presName="tx1" presStyleLbl="revTx" presStyleIdx="1" presStyleCnt="7"/>
      <dgm:spPr/>
    </dgm:pt>
    <dgm:pt modelId="{EE382D07-4D8E-424F-BCEA-403B46524670}" type="pres">
      <dgm:prSet presAssocID="{030B4CFD-08FE-4DAA-A942-CC3F9A8B6CE5}" presName="vert1" presStyleCnt="0"/>
      <dgm:spPr/>
    </dgm:pt>
    <dgm:pt modelId="{010CF9FE-3F13-4FA9-A53D-D8530AA4E266}" type="pres">
      <dgm:prSet presAssocID="{96189900-7496-4F57-8176-B59E2399BD36}" presName="thickLine" presStyleLbl="alignNode1" presStyleIdx="2" presStyleCnt="7"/>
      <dgm:spPr/>
    </dgm:pt>
    <dgm:pt modelId="{AF5A47E3-226C-4AA6-8E4D-EA258F01D3CE}" type="pres">
      <dgm:prSet presAssocID="{96189900-7496-4F57-8176-B59E2399BD36}" presName="horz1" presStyleCnt="0"/>
      <dgm:spPr/>
    </dgm:pt>
    <dgm:pt modelId="{752EA357-8B59-4868-8940-BA7087587CFC}" type="pres">
      <dgm:prSet presAssocID="{96189900-7496-4F57-8176-B59E2399BD36}" presName="tx1" presStyleLbl="revTx" presStyleIdx="2" presStyleCnt="7"/>
      <dgm:spPr/>
    </dgm:pt>
    <dgm:pt modelId="{026D4FB8-C97D-4349-9582-177874D319D4}" type="pres">
      <dgm:prSet presAssocID="{96189900-7496-4F57-8176-B59E2399BD36}" presName="vert1" presStyleCnt="0"/>
      <dgm:spPr/>
    </dgm:pt>
    <dgm:pt modelId="{076A1513-456B-4F62-9835-E64AF583CBE5}" type="pres">
      <dgm:prSet presAssocID="{50667786-FF06-467E-A4DC-8256B50DC287}" presName="thickLine" presStyleLbl="alignNode1" presStyleIdx="3" presStyleCnt="7"/>
      <dgm:spPr/>
    </dgm:pt>
    <dgm:pt modelId="{4AF3EA36-73E4-4934-ABE0-17BA391B654A}" type="pres">
      <dgm:prSet presAssocID="{50667786-FF06-467E-A4DC-8256B50DC287}" presName="horz1" presStyleCnt="0"/>
      <dgm:spPr/>
    </dgm:pt>
    <dgm:pt modelId="{5BF2D6CC-6E77-4520-BBB3-5EE0AD6D20D8}" type="pres">
      <dgm:prSet presAssocID="{50667786-FF06-467E-A4DC-8256B50DC287}" presName="tx1" presStyleLbl="revTx" presStyleIdx="3" presStyleCnt="7"/>
      <dgm:spPr/>
    </dgm:pt>
    <dgm:pt modelId="{7954CD34-C7BA-44DA-A88F-3E9F519B9E9F}" type="pres">
      <dgm:prSet presAssocID="{50667786-FF06-467E-A4DC-8256B50DC287}" presName="vert1" presStyleCnt="0"/>
      <dgm:spPr/>
    </dgm:pt>
    <dgm:pt modelId="{B4CDC4CE-16D2-42BE-BA0C-4AB5E8E94ACE}" type="pres">
      <dgm:prSet presAssocID="{61CF77D9-C029-477F-B7E4-0A1D6045BE23}" presName="thickLine" presStyleLbl="alignNode1" presStyleIdx="4" presStyleCnt="7"/>
      <dgm:spPr/>
    </dgm:pt>
    <dgm:pt modelId="{A52C080E-2C47-4E44-8E5F-649BCE21A0AA}" type="pres">
      <dgm:prSet presAssocID="{61CF77D9-C029-477F-B7E4-0A1D6045BE23}" presName="horz1" presStyleCnt="0"/>
      <dgm:spPr/>
    </dgm:pt>
    <dgm:pt modelId="{7962DBDD-C53B-43EA-81CB-4A31347FBCFF}" type="pres">
      <dgm:prSet presAssocID="{61CF77D9-C029-477F-B7E4-0A1D6045BE23}" presName="tx1" presStyleLbl="revTx" presStyleIdx="4" presStyleCnt="7"/>
      <dgm:spPr/>
    </dgm:pt>
    <dgm:pt modelId="{879E7C28-E237-4BE5-B414-BC155DDD815F}" type="pres">
      <dgm:prSet presAssocID="{61CF77D9-C029-477F-B7E4-0A1D6045BE23}" presName="vert1" presStyleCnt="0"/>
      <dgm:spPr/>
    </dgm:pt>
    <dgm:pt modelId="{30AAFDBC-1C41-4C56-9D74-11AD05DA36D5}" type="pres">
      <dgm:prSet presAssocID="{05B7BFC5-75C6-4FB1-81E2-C1FB79D4C929}" presName="thickLine" presStyleLbl="alignNode1" presStyleIdx="5" presStyleCnt="7"/>
      <dgm:spPr/>
    </dgm:pt>
    <dgm:pt modelId="{F0B87C06-66E9-453C-8791-17135D935550}" type="pres">
      <dgm:prSet presAssocID="{05B7BFC5-75C6-4FB1-81E2-C1FB79D4C929}" presName="horz1" presStyleCnt="0"/>
      <dgm:spPr/>
    </dgm:pt>
    <dgm:pt modelId="{ABC0A061-8FCE-4022-AF6F-544CC5D80CDA}" type="pres">
      <dgm:prSet presAssocID="{05B7BFC5-75C6-4FB1-81E2-C1FB79D4C929}" presName="tx1" presStyleLbl="revTx" presStyleIdx="5" presStyleCnt="7"/>
      <dgm:spPr/>
    </dgm:pt>
    <dgm:pt modelId="{5E01CCB1-8467-452F-8C37-9B08FBFECE45}" type="pres">
      <dgm:prSet presAssocID="{05B7BFC5-75C6-4FB1-81E2-C1FB79D4C929}" presName="vert1" presStyleCnt="0"/>
      <dgm:spPr/>
    </dgm:pt>
    <dgm:pt modelId="{C1D7535F-7B8E-437A-BE2A-CFD1AC6AB632}" type="pres">
      <dgm:prSet presAssocID="{309A6BDE-7112-45BD-8763-1FFBA7EB42F2}" presName="thickLine" presStyleLbl="alignNode1" presStyleIdx="6" presStyleCnt="7"/>
      <dgm:spPr/>
    </dgm:pt>
    <dgm:pt modelId="{EC869E3E-DE16-4140-8D8B-5FE9CF77FAFE}" type="pres">
      <dgm:prSet presAssocID="{309A6BDE-7112-45BD-8763-1FFBA7EB42F2}" presName="horz1" presStyleCnt="0"/>
      <dgm:spPr/>
    </dgm:pt>
    <dgm:pt modelId="{58E86AD5-34B8-4F7B-A61D-91685E3137FD}" type="pres">
      <dgm:prSet presAssocID="{309A6BDE-7112-45BD-8763-1FFBA7EB42F2}" presName="tx1" presStyleLbl="revTx" presStyleIdx="6" presStyleCnt="7"/>
      <dgm:spPr/>
    </dgm:pt>
    <dgm:pt modelId="{CCF3BEFC-2DE2-4F69-BF9C-D548ABDE632D}" type="pres">
      <dgm:prSet presAssocID="{309A6BDE-7112-45BD-8763-1FFBA7EB42F2}" presName="vert1" presStyleCnt="0"/>
      <dgm:spPr/>
    </dgm:pt>
  </dgm:ptLst>
  <dgm:cxnLst>
    <dgm:cxn modelId="{D5B03225-EC14-4842-8550-543547515A50}" srcId="{CAC3C8C3-2FF9-46AE-B9B1-610137EA55FB}" destId="{50667786-FF06-467E-A4DC-8256B50DC287}" srcOrd="3" destOrd="0" parTransId="{495D1054-1010-4769-ADA8-0C8A42323E19}" sibTransId="{C641C40A-3DCE-4330-8B4E-E59728793ECC}"/>
    <dgm:cxn modelId="{47D32F36-122E-431D-A121-2FB1E0E0AC74}" type="presOf" srcId="{50667786-FF06-467E-A4DC-8256B50DC287}" destId="{5BF2D6CC-6E77-4520-BBB3-5EE0AD6D20D8}" srcOrd="0" destOrd="0" presId="urn:microsoft.com/office/officeart/2008/layout/LinedList"/>
    <dgm:cxn modelId="{AEB6FC37-448D-4907-A762-10189263708D}" srcId="{CAC3C8C3-2FF9-46AE-B9B1-610137EA55FB}" destId="{81608B4E-65F0-40C6-88E0-B9A26B3F3204}" srcOrd="0" destOrd="0" parTransId="{843D20FA-1873-4206-805F-5E23C69B392A}" sibTransId="{55AC6B59-E327-47E0-85EA-F68D2FF4604F}"/>
    <dgm:cxn modelId="{BAE0873A-22ED-414A-84DF-B0FECC0644EB}" srcId="{CAC3C8C3-2FF9-46AE-B9B1-610137EA55FB}" destId="{61CF77D9-C029-477F-B7E4-0A1D6045BE23}" srcOrd="4" destOrd="0" parTransId="{1F0E53BC-DD67-4452-A779-88F1730DDF6C}" sibTransId="{5E2E95E3-EBF2-44F4-BA46-C3E54EBEB149}"/>
    <dgm:cxn modelId="{5C6C723D-18BA-4ACD-9697-6A6431C8D52C}" type="presOf" srcId="{309A6BDE-7112-45BD-8763-1FFBA7EB42F2}" destId="{58E86AD5-34B8-4F7B-A61D-91685E3137FD}" srcOrd="0" destOrd="0" presId="urn:microsoft.com/office/officeart/2008/layout/LinedList"/>
    <dgm:cxn modelId="{CC968E52-F8BB-46F0-82C4-848791F9FEF5}" srcId="{CAC3C8C3-2FF9-46AE-B9B1-610137EA55FB}" destId="{030B4CFD-08FE-4DAA-A942-CC3F9A8B6CE5}" srcOrd="1" destOrd="0" parTransId="{BBD7E91D-D051-4BDF-B5AA-98A7B8091D7C}" sibTransId="{C5EC4A91-79E6-4D52-9F5A-12E14A47AAEB}"/>
    <dgm:cxn modelId="{1AD5CC54-F93D-434E-8076-F3A5641A580C}" type="presOf" srcId="{81608B4E-65F0-40C6-88E0-B9A26B3F3204}" destId="{F99AB984-84E1-4C6F-84DC-7601ECDE91D6}" srcOrd="0" destOrd="0" presId="urn:microsoft.com/office/officeart/2008/layout/LinedList"/>
    <dgm:cxn modelId="{B6F4A37A-E97A-4955-A5C8-D721B56AD80B}" type="presOf" srcId="{61CF77D9-C029-477F-B7E4-0A1D6045BE23}" destId="{7962DBDD-C53B-43EA-81CB-4A31347FBCFF}" srcOrd="0" destOrd="0" presId="urn:microsoft.com/office/officeart/2008/layout/LinedList"/>
    <dgm:cxn modelId="{FF78427C-675E-4A18-A02C-B574EBE5AF91}" type="presOf" srcId="{030B4CFD-08FE-4DAA-A942-CC3F9A8B6CE5}" destId="{AFCA5101-B4EC-46E1-B16F-10DE9D3C304B}" srcOrd="0" destOrd="0" presId="urn:microsoft.com/office/officeart/2008/layout/LinedList"/>
    <dgm:cxn modelId="{94BB928C-0B57-4458-A28F-5A6DCE948DAB}" type="presOf" srcId="{05B7BFC5-75C6-4FB1-81E2-C1FB79D4C929}" destId="{ABC0A061-8FCE-4022-AF6F-544CC5D80CDA}" srcOrd="0" destOrd="0" presId="urn:microsoft.com/office/officeart/2008/layout/LinedList"/>
    <dgm:cxn modelId="{889700BA-2FFD-40F0-BC7A-FEB15CA9787F}" type="presOf" srcId="{CAC3C8C3-2FF9-46AE-B9B1-610137EA55FB}" destId="{B824630A-668B-4B39-84E8-570613C1345C}" srcOrd="0" destOrd="0" presId="urn:microsoft.com/office/officeart/2008/layout/LinedList"/>
    <dgm:cxn modelId="{A8C6C7D1-37A4-45B4-99FC-F1D2ACDE7CC2}" srcId="{CAC3C8C3-2FF9-46AE-B9B1-610137EA55FB}" destId="{309A6BDE-7112-45BD-8763-1FFBA7EB42F2}" srcOrd="6" destOrd="0" parTransId="{106E2329-DED0-4014-99D2-B99F106C7702}" sibTransId="{089DD4AA-8644-49E0-9B71-698928D1FD3B}"/>
    <dgm:cxn modelId="{082BD0D1-375C-46EA-A784-DC46FF3B28DC}" type="presOf" srcId="{96189900-7496-4F57-8176-B59E2399BD36}" destId="{752EA357-8B59-4868-8940-BA7087587CFC}" srcOrd="0" destOrd="0" presId="urn:microsoft.com/office/officeart/2008/layout/LinedList"/>
    <dgm:cxn modelId="{982F54FE-0C00-408D-BC4B-EED8BCFFB76A}" srcId="{CAC3C8C3-2FF9-46AE-B9B1-610137EA55FB}" destId="{05B7BFC5-75C6-4FB1-81E2-C1FB79D4C929}" srcOrd="5" destOrd="0" parTransId="{EDC5E295-646F-4C43-82C8-FDD572AB89C3}" sibTransId="{E1C6170E-0D92-46AF-8C4E-857BDB7DE93F}"/>
    <dgm:cxn modelId="{7658E1FF-02ED-4D0D-A551-B30F358C58D3}" srcId="{CAC3C8C3-2FF9-46AE-B9B1-610137EA55FB}" destId="{96189900-7496-4F57-8176-B59E2399BD36}" srcOrd="2" destOrd="0" parTransId="{BC3C68AC-CF24-4BE5-A60D-835B3DC3EE8E}" sibTransId="{8743ED0C-B143-4E0D-804F-4313E21531C9}"/>
    <dgm:cxn modelId="{195BA00A-E8F2-4A8D-B2AD-6F1D24177267}" type="presParOf" srcId="{B824630A-668B-4B39-84E8-570613C1345C}" destId="{35F964DC-4454-4860-A042-F27A5D7A15AF}" srcOrd="0" destOrd="0" presId="urn:microsoft.com/office/officeart/2008/layout/LinedList"/>
    <dgm:cxn modelId="{014408E7-FF11-4B71-9B32-763F1E24F59D}" type="presParOf" srcId="{B824630A-668B-4B39-84E8-570613C1345C}" destId="{BC96CEBA-E9E2-4071-860D-B1C4D67B104C}" srcOrd="1" destOrd="0" presId="urn:microsoft.com/office/officeart/2008/layout/LinedList"/>
    <dgm:cxn modelId="{3850CCC8-8DDA-4C56-B36B-02F3AA902430}" type="presParOf" srcId="{BC96CEBA-E9E2-4071-860D-B1C4D67B104C}" destId="{F99AB984-84E1-4C6F-84DC-7601ECDE91D6}" srcOrd="0" destOrd="0" presId="urn:microsoft.com/office/officeart/2008/layout/LinedList"/>
    <dgm:cxn modelId="{09FA5A7C-2646-4328-9892-FFE57A252636}" type="presParOf" srcId="{BC96CEBA-E9E2-4071-860D-B1C4D67B104C}" destId="{5AC41FA5-6E4F-4DA7-8B18-8FBD28463BEE}" srcOrd="1" destOrd="0" presId="urn:microsoft.com/office/officeart/2008/layout/LinedList"/>
    <dgm:cxn modelId="{2632BAC2-6715-48F2-A64F-F253BA9BBD41}" type="presParOf" srcId="{B824630A-668B-4B39-84E8-570613C1345C}" destId="{E964A2BE-CA69-4AC7-AA9B-1A62F2FB34CC}" srcOrd="2" destOrd="0" presId="urn:microsoft.com/office/officeart/2008/layout/LinedList"/>
    <dgm:cxn modelId="{FBA7FEBB-9ACD-4D5F-9C03-ECCA4E9B455D}" type="presParOf" srcId="{B824630A-668B-4B39-84E8-570613C1345C}" destId="{A53F5070-070C-4396-A906-F97B54D0724A}" srcOrd="3" destOrd="0" presId="urn:microsoft.com/office/officeart/2008/layout/LinedList"/>
    <dgm:cxn modelId="{3E67A70C-F998-4C9B-8BD5-1ACFCA61AB57}" type="presParOf" srcId="{A53F5070-070C-4396-A906-F97B54D0724A}" destId="{AFCA5101-B4EC-46E1-B16F-10DE9D3C304B}" srcOrd="0" destOrd="0" presId="urn:microsoft.com/office/officeart/2008/layout/LinedList"/>
    <dgm:cxn modelId="{02351CFB-6997-4719-81BB-00468C9EEBD8}" type="presParOf" srcId="{A53F5070-070C-4396-A906-F97B54D0724A}" destId="{EE382D07-4D8E-424F-BCEA-403B46524670}" srcOrd="1" destOrd="0" presId="urn:microsoft.com/office/officeart/2008/layout/LinedList"/>
    <dgm:cxn modelId="{47C917C0-101F-4204-8D3B-21A1AFCA904C}" type="presParOf" srcId="{B824630A-668B-4B39-84E8-570613C1345C}" destId="{010CF9FE-3F13-4FA9-A53D-D8530AA4E266}" srcOrd="4" destOrd="0" presId="urn:microsoft.com/office/officeart/2008/layout/LinedList"/>
    <dgm:cxn modelId="{C47D8B3B-7840-48FA-8E1A-A1C34C2E482C}" type="presParOf" srcId="{B824630A-668B-4B39-84E8-570613C1345C}" destId="{AF5A47E3-226C-4AA6-8E4D-EA258F01D3CE}" srcOrd="5" destOrd="0" presId="urn:microsoft.com/office/officeart/2008/layout/LinedList"/>
    <dgm:cxn modelId="{CE7B06D8-BB5D-4ACB-A36F-316555155C47}" type="presParOf" srcId="{AF5A47E3-226C-4AA6-8E4D-EA258F01D3CE}" destId="{752EA357-8B59-4868-8940-BA7087587CFC}" srcOrd="0" destOrd="0" presId="urn:microsoft.com/office/officeart/2008/layout/LinedList"/>
    <dgm:cxn modelId="{B892C90D-6406-4BB4-A2E2-93E05A710D49}" type="presParOf" srcId="{AF5A47E3-226C-4AA6-8E4D-EA258F01D3CE}" destId="{026D4FB8-C97D-4349-9582-177874D319D4}" srcOrd="1" destOrd="0" presId="urn:microsoft.com/office/officeart/2008/layout/LinedList"/>
    <dgm:cxn modelId="{46BE796C-B871-413D-8720-9AB296BB9A66}" type="presParOf" srcId="{B824630A-668B-4B39-84E8-570613C1345C}" destId="{076A1513-456B-4F62-9835-E64AF583CBE5}" srcOrd="6" destOrd="0" presId="urn:microsoft.com/office/officeart/2008/layout/LinedList"/>
    <dgm:cxn modelId="{DB4F0D47-3328-45B6-A37D-6B4D2D2CF950}" type="presParOf" srcId="{B824630A-668B-4B39-84E8-570613C1345C}" destId="{4AF3EA36-73E4-4934-ABE0-17BA391B654A}" srcOrd="7" destOrd="0" presId="urn:microsoft.com/office/officeart/2008/layout/LinedList"/>
    <dgm:cxn modelId="{38F46890-33EF-4F54-8099-81380AA90002}" type="presParOf" srcId="{4AF3EA36-73E4-4934-ABE0-17BA391B654A}" destId="{5BF2D6CC-6E77-4520-BBB3-5EE0AD6D20D8}" srcOrd="0" destOrd="0" presId="urn:microsoft.com/office/officeart/2008/layout/LinedList"/>
    <dgm:cxn modelId="{2919F0E2-B16B-432D-8F48-B6AB676CC44B}" type="presParOf" srcId="{4AF3EA36-73E4-4934-ABE0-17BA391B654A}" destId="{7954CD34-C7BA-44DA-A88F-3E9F519B9E9F}" srcOrd="1" destOrd="0" presId="urn:microsoft.com/office/officeart/2008/layout/LinedList"/>
    <dgm:cxn modelId="{2CC09DD0-5A9E-4B4C-87DF-5D397B4C6074}" type="presParOf" srcId="{B824630A-668B-4B39-84E8-570613C1345C}" destId="{B4CDC4CE-16D2-42BE-BA0C-4AB5E8E94ACE}" srcOrd="8" destOrd="0" presId="urn:microsoft.com/office/officeart/2008/layout/LinedList"/>
    <dgm:cxn modelId="{1E4E62AA-AC38-47F4-B57B-75ABBA758201}" type="presParOf" srcId="{B824630A-668B-4B39-84E8-570613C1345C}" destId="{A52C080E-2C47-4E44-8E5F-649BCE21A0AA}" srcOrd="9" destOrd="0" presId="urn:microsoft.com/office/officeart/2008/layout/LinedList"/>
    <dgm:cxn modelId="{BAC1A254-0371-486C-B3C5-07A8495DA753}" type="presParOf" srcId="{A52C080E-2C47-4E44-8E5F-649BCE21A0AA}" destId="{7962DBDD-C53B-43EA-81CB-4A31347FBCFF}" srcOrd="0" destOrd="0" presId="urn:microsoft.com/office/officeart/2008/layout/LinedList"/>
    <dgm:cxn modelId="{96CF31F6-14E9-4FD3-937E-0E8E4C405415}" type="presParOf" srcId="{A52C080E-2C47-4E44-8E5F-649BCE21A0AA}" destId="{879E7C28-E237-4BE5-B414-BC155DDD815F}" srcOrd="1" destOrd="0" presId="urn:microsoft.com/office/officeart/2008/layout/LinedList"/>
    <dgm:cxn modelId="{B3A914F9-85A0-424F-B679-B71B0C1B6655}" type="presParOf" srcId="{B824630A-668B-4B39-84E8-570613C1345C}" destId="{30AAFDBC-1C41-4C56-9D74-11AD05DA36D5}" srcOrd="10" destOrd="0" presId="urn:microsoft.com/office/officeart/2008/layout/LinedList"/>
    <dgm:cxn modelId="{D2C34E30-00BB-4FEB-A23D-AB5FAE74658C}" type="presParOf" srcId="{B824630A-668B-4B39-84E8-570613C1345C}" destId="{F0B87C06-66E9-453C-8791-17135D935550}" srcOrd="11" destOrd="0" presId="urn:microsoft.com/office/officeart/2008/layout/LinedList"/>
    <dgm:cxn modelId="{E28E6792-EE47-4A7F-803B-3AB3595AB0FA}" type="presParOf" srcId="{F0B87C06-66E9-453C-8791-17135D935550}" destId="{ABC0A061-8FCE-4022-AF6F-544CC5D80CDA}" srcOrd="0" destOrd="0" presId="urn:microsoft.com/office/officeart/2008/layout/LinedList"/>
    <dgm:cxn modelId="{98454574-03D9-4BD9-B6B9-6576D6B280AA}" type="presParOf" srcId="{F0B87C06-66E9-453C-8791-17135D935550}" destId="{5E01CCB1-8467-452F-8C37-9B08FBFECE45}" srcOrd="1" destOrd="0" presId="urn:microsoft.com/office/officeart/2008/layout/LinedList"/>
    <dgm:cxn modelId="{2A4857B4-FF6B-41EC-954B-0AF41C45AA85}" type="presParOf" srcId="{B824630A-668B-4B39-84E8-570613C1345C}" destId="{C1D7535F-7B8E-437A-BE2A-CFD1AC6AB632}" srcOrd="12" destOrd="0" presId="urn:microsoft.com/office/officeart/2008/layout/LinedList"/>
    <dgm:cxn modelId="{573181BB-ED46-41F9-B13A-36B20C9CB3E3}" type="presParOf" srcId="{B824630A-668B-4B39-84E8-570613C1345C}" destId="{EC869E3E-DE16-4140-8D8B-5FE9CF77FAFE}" srcOrd="13" destOrd="0" presId="urn:microsoft.com/office/officeart/2008/layout/LinedList"/>
    <dgm:cxn modelId="{7E327F73-B15E-4188-B3D7-1D5BED76EAF3}" type="presParOf" srcId="{EC869E3E-DE16-4140-8D8B-5FE9CF77FAFE}" destId="{58E86AD5-34B8-4F7B-A61D-91685E3137FD}" srcOrd="0" destOrd="0" presId="urn:microsoft.com/office/officeart/2008/layout/LinedList"/>
    <dgm:cxn modelId="{0F85224E-2F84-4BC5-A571-7432F237A885}" type="presParOf" srcId="{EC869E3E-DE16-4140-8D8B-5FE9CF77FAFE}" destId="{CCF3BEFC-2DE2-4F69-BF9C-D548ABDE63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AF560-06FC-40F5-922C-0BB5803F686F}">
      <dsp:nvSpPr>
        <dsp:cNvPr id="0" name=""/>
        <dsp:cNvSpPr/>
      </dsp:nvSpPr>
      <dsp:spPr>
        <a:xfrm>
          <a:off x="0" y="32264"/>
          <a:ext cx="6496050" cy="139113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1" i="0" kern="1200"/>
            <a:t>Name</a:t>
          </a:r>
          <a:endParaRPr lang="en-US" sz="5800" kern="1200"/>
        </a:p>
      </dsp:txBody>
      <dsp:txXfrm>
        <a:off x="67909" y="100173"/>
        <a:ext cx="6360232" cy="1255312"/>
      </dsp:txXfrm>
    </dsp:sp>
    <dsp:sp modelId="{646A41FE-4C08-4475-97ED-29E94A226E34}">
      <dsp:nvSpPr>
        <dsp:cNvPr id="0" name=""/>
        <dsp:cNvSpPr/>
      </dsp:nvSpPr>
      <dsp:spPr>
        <a:xfrm>
          <a:off x="0" y="1590435"/>
          <a:ext cx="6496050" cy="139113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1" i="0" kern="1200" dirty="0"/>
            <a:t>Organization </a:t>
          </a:r>
          <a:endParaRPr lang="en-US" sz="5800" kern="1200" dirty="0"/>
        </a:p>
      </dsp:txBody>
      <dsp:txXfrm>
        <a:off x="67909" y="1658344"/>
        <a:ext cx="6360232" cy="1255312"/>
      </dsp:txXfrm>
    </dsp:sp>
    <dsp:sp modelId="{C277C759-EFAE-4C3B-92BF-F5FB4A301BE7}">
      <dsp:nvSpPr>
        <dsp:cNvPr id="0" name=""/>
        <dsp:cNvSpPr/>
      </dsp:nvSpPr>
      <dsp:spPr>
        <a:xfrm>
          <a:off x="0" y="3148605"/>
          <a:ext cx="6496050" cy="139113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1" i="0" kern="1200">
              <a:latin typeface="Century Gothic" panose="020B0502020202020204"/>
            </a:rPr>
            <a:t>Take </a:t>
          </a:r>
          <a:r>
            <a:rPr lang="en-US" sz="5800" b="1" kern="1200" err="1">
              <a:latin typeface="Century Gothic" panose="020B0502020202020204"/>
            </a:rPr>
            <a:t>Aways</a:t>
          </a:r>
          <a:endParaRPr lang="en-US" sz="5800" kern="1200" err="1"/>
        </a:p>
      </dsp:txBody>
      <dsp:txXfrm>
        <a:off x="67909" y="3216514"/>
        <a:ext cx="6360232" cy="125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635A-14BE-437E-91EC-FF6AAC09CF45}">
      <dsp:nvSpPr>
        <dsp:cNvPr id="0" name=""/>
        <dsp:cNvSpPr/>
      </dsp:nvSpPr>
      <dsp:spPr>
        <a:xfrm>
          <a:off x="342211" y="1479"/>
          <a:ext cx="870679" cy="87067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F9339-5135-4F20-A9B0-BAE5F285FC26}">
      <dsp:nvSpPr>
        <dsp:cNvPr id="0" name=""/>
        <dsp:cNvSpPr/>
      </dsp:nvSpPr>
      <dsp:spPr>
        <a:xfrm>
          <a:off x="527765" y="187033"/>
          <a:ext cx="499570" cy="499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FB7882-97CC-4092-9BAC-FD8DF15D5CA2}">
      <dsp:nvSpPr>
        <dsp:cNvPr id="0" name=""/>
        <dsp:cNvSpPr/>
      </dsp:nvSpPr>
      <dsp:spPr>
        <a:xfrm>
          <a:off x="63879" y="114335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Mission</a:t>
          </a:r>
        </a:p>
      </dsp:txBody>
      <dsp:txXfrm>
        <a:off x="63879" y="1143354"/>
        <a:ext cx="1427343" cy="570937"/>
      </dsp:txXfrm>
    </dsp:sp>
    <dsp:sp modelId="{61A1BA85-C169-4F66-B172-92E8CF63C188}">
      <dsp:nvSpPr>
        <dsp:cNvPr id="0" name=""/>
        <dsp:cNvSpPr/>
      </dsp:nvSpPr>
      <dsp:spPr>
        <a:xfrm>
          <a:off x="2019340" y="1479"/>
          <a:ext cx="870679" cy="87067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5FFA7-2306-4785-BA3B-3DC1D21B388F}">
      <dsp:nvSpPr>
        <dsp:cNvPr id="0" name=""/>
        <dsp:cNvSpPr/>
      </dsp:nvSpPr>
      <dsp:spPr>
        <a:xfrm>
          <a:off x="2204894" y="187033"/>
          <a:ext cx="499570" cy="499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3ACCF4-E6FB-4753-B4B3-C4308477F9A8}">
      <dsp:nvSpPr>
        <dsp:cNvPr id="0" name=""/>
        <dsp:cNvSpPr/>
      </dsp:nvSpPr>
      <dsp:spPr>
        <a:xfrm>
          <a:off x="1741008" y="114335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Volunteer Role or Job(s)</a:t>
          </a:r>
        </a:p>
      </dsp:txBody>
      <dsp:txXfrm>
        <a:off x="1741008" y="1143354"/>
        <a:ext cx="1427343" cy="570937"/>
      </dsp:txXfrm>
    </dsp:sp>
    <dsp:sp modelId="{1D47482B-D6CA-46A6-87BF-9D77F439B66D}">
      <dsp:nvSpPr>
        <dsp:cNvPr id="0" name=""/>
        <dsp:cNvSpPr/>
      </dsp:nvSpPr>
      <dsp:spPr>
        <a:xfrm>
          <a:off x="3696469" y="1479"/>
          <a:ext cx="870679" cy="87067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7695B-11AC-4765-8FF0-CB6EA8F8386C}">
      <dsp:nvSpPr>
        <dsp:cNvPr id="0" name=""/>
        <dsp:cNvSpPr/>
      </dsp:nvSpPr>
      <dsp:spPr>
        <a:xfrm>
          <a:off x="3882023" y="187033"/>
          <a:ext cx="499570" cy="499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960463-332F-47BC-9B41-B7AEF6722178}">
      <dsp:nvSpPr>
        <dsp:cNvPr id="0" name=""/>
        <dsp:cNvSpPr/>
      </dsp:nvSpPr>
      <dsp:spPr>
        <a:xfrm>
          <a:off x="3418137" y="114335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Schedule or Expected Commitments</a:t>
          </a:r>
        </a:p>
      </dsp:txBody>
      <dsp:txXfrm>
        <a:off x="3418137" y="1143354"/>
        <a:ext cx="1427343" cy="570937"/>
      </dsp:txXfrm>
    </dsp:sp>
    <dsp:sp modelId="{7C0DA670-F105-4B43-8DBC-34EF2A358F19}">
      <dsp:nvSpPr>
        <dsp:cNvPr id="0" name=""/>
        <dsp:cNvSpPr/>
      </dsp:nvSpPr>
      <dsp:spPr>
        <a:xfrm>
          <a:off x="5373598" y="1479"/>
          <a:ext cx="870679" cy="870679"/>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14596-2B29-4DB2-88EF-E42F260F5438}">
      <dsp:nvSpPr>
        <dsp:cNvPr id="0" name=""/>
        <dsp:cNvSpPr/>
      </dsp:nvSpPr>
      <dsp:spPr>
        <a:xfrm>
          <a:off x="5559152" y="187033"/>
          <a:ext cx="499570" cy="499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1DC617-15CE-46F4-A981-C19FFE324A1F}">
      <dsp:nvSpPr>
        <dsp:cNvPr id="0" name=""/>
        <dsp:cNvSpPr/>
      </dsp:nvSpPr>
      <dsp:spPr>
        <a:xfrm>
          <a:off x="5095265" y="114335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Minimum Requirements </a:t>
          </a:r>
        </a:p>
      </dsp:txBody>
      <dsp:txXfrm>
        <a:off x="5095265" y="1143354"/>
        <a:ext cx="1427343" cy="570937"/>
      </dsp:txXfrm>
    </dsp:sp>
    <dsp:sp modelId="{D78D9C97-CDF8-4375-B6D8-9702562AE3F7}">
      <dsp:nvSpPr>
        <dsp:cNvPr id="0" name=""/>
        <dsp:cNvSpPr/>
      </dsp:nvSpPr>
      <dsp:spPr>
        <a:xfrm>
          <a:off x="1180775" y="2071127"/>
          <a:ext cx="870679" cy="870679"/>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4B7FD-A1A3-4223-9586-94FC130EED2C}">
      <dsp:nvSpPr>
        <dsp:cNvPr id="0" name=""/>
        <dsp:cNvSpPr/>
      </dsp:nvSpPr>
      <dsp:spPr>
        <a:xfrm>
          <a:off x="1366330" y="2256682"/>
          <a:ext cx="499570" cy="4995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9B8C82-4BE2-47A3-893A-3CF5B9213436}">
      <dsp:nvSpPr>
        <dsp:cNvPr id="0" name=""/>
        <dsp:cNvSpPr/>
      </dsp:nvSpPr>
      <dsp:spPr>
        <a:xfrm>
          <a:off x="902443" y="321300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Training</a:t>
          </a:r>
        </a:p>
      </dsp:txBody>
      <dsp:txXfrm>
        <a:off x="902443" y="3213002"/>
        <a:ext cx="1427343" cy="570937"/>
      </dsp:txXfrm>
    </dsp:sp>
    <dsp:sp modelId="{644A4707-15F7-429E-ABEE-75BB6AD6A1ED}">
      <dsp:nvSpPr>
        <dsp:cNvPr id="0" name=""/>
        <dsp:cNvSpPr/>
      </dsp:nvSpPr>
      <dsp:spPr>
        <a:xfrm>
          <a:off x="2857904" y="2071127"/>
          <a:ext cx="870679" cy="87067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BB3A2-E404-4E78-B776-6D462FD10E14}">
      <dsp:nvSpPr>
        <dsp:cNvPr id="0" name=""/>
        <dsp:cNvSpPr/>
      </dsp:nvSpPr>
      <dsp:spPr>
        <a:xfrm>
          <a:off x="3043459" y="2256682"/>
          <a:ext cx="499570" cy="4995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4C153C-5E99-49F0-AF9F-471AB2902203}">
      <dsp:nvSpPr>
        <dsp:cNvPr id="0" name=""/>
        <dsp:cNvSpPr/>
      </dsp:nvSpPr>
      <dsp:spPr>
        <a:xfrm>
          <a:off x="2579572" y="321300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Expectations</a:t>
          </a:r>
        </a:p>
      </dsp:txBody>
      <dsp:txXfrm>
        <a:off x="2579572" y="3213002"/>
        <a:ext cx="1427343" cy="570937"/>
      </dsp:txXfrm>
    </dsp:sp>
    <dsp:sp modelId="{60BA5115-420A-4622-A080-27D72C89BB68}">
      <dsp:nvSpPr>
        <dsp:cNvPr id="0" name=""/>
        <dsp:cNvSpPr/>
      </dsp:nvSpPr>
      <dsp:spPr>
        <a:xfrm>
          <a:off x="4535033" y="2071127"/>
          <a:ext cx="870679" cy="87067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C8F2A-72CB-4EB3-B3E1-875EF61559A4}">
      <dsp:nvSpPr>
        <dsp:cNvPr id="0" name=""/>
        <dsp:cNvSpPr/>
      </dsp:nvSpPr>
      <dsp:spPr>
        <a:xfrm>
          <a:off x="4720588" y="2256682"/>
          <a:ext cx="499570" cy="4995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7B05B9-8DCC-4F3B-B064-880FCA4BEA4E}">
      <dsp:nvSpPr>
        <dsp:cNvPr id="0" name=""/>
        <dsp:cNvSpPr/>
      </dsp:nvSpPr>
      <dsp:spPr>
        <a:xfrm>
          <a:off x="4256701" y="321300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How to Apply</a:t>
          </a:r>
        </a:p>
      </dsp:txBody>
      <dsp:txXfrm>
        <a:off x="4256701" y="3213002"/>
        <a:ext cx="1427343" cy="57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964DC-4454-4860-A042-F27A5D7A15AF}">
      <dsp:nvSpPr>
        <dsp:cNvPr id="0" name=""/>
        <dsp:cNvSpPr/>
      </dsp:nvSpPr>
      <dsp:spPr>
        <a:xfrm>
          <a:off x="0" y="582"/>
          <a:ext cx="5614987"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AB984-84E1-4C6F-84DC-7601ECDE91D6}">
      <dsp:nvSpPr>
        <dsp:cNvPr id="0" name=""/>
        <dsp:cNvSpPr/>
      </dsp:nvSpPr>
      <dsp:spPr>
        <a:xfrm>
          <a:off x="0" y="582"/>
          <a:ext cx="5614987" cy="68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Local/county criminal records-usually most up to date</a:t>
          </a:r>
        </a:p>
      </dsp:txBody>
      <dsp:txXfrm>
        <a:off x="0" y="582"/>
        <a:ext cx="5614987" cy="681778"/>
      </dsp:txXfrm>
    </dsp:sp>
    <dsp:sp modelId="{E964A2BE-CA69-4AC7-AA9B-1A62F2FB34CC}">
      <dsp:nvSpPr>
        <dsp:cNvPr id="0" name=""/>
        <dsp:cNvSpPr/>
      </dsp:nvSpPr>
      <dsp:spPr>
        <a:xfrm>
          <a:off x="0" y="682360"/>
          <a:ext cx="5614987" cy="0"/>
        </a:xfrm>
        <a:prstGeom prst="line">
          <a:avLst/>
        </a:prstGeom>
        <a:solidFill>
          <a:schemeClr val="accent5">
            <a:hueOff val="1039540"/>
            <a:satOff val="-669"/>
            <a:lumOff val="457"/>
            <a:alphaOff val="0"/>
          </a:schemeClr>
        </a:solidFill>
        <a:ln w="19050" cap="rnd" cmpd="sng" algn="ctr">
          <a:solidFill>
            <a:schemeClr val="accent5">
              <a:hueOff val="1039540"/>
              <a:satOff val="-669"/>
              <a:lumOff val="4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A5101-B4EC-46E1-B16F-10DE9D3C304B}">
      <dsp:nvSpPr>
        <dsp:cNvPr id="0" name=""/>
        <dsp:cNvSpPr/>
      </dsp:nvSpPr>
      <dsp:spPr>
        <a:xfrm>
          <a:off x="0" y="682360"/>
          <a:ext cx="5614987" cy="68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State-which contains all counties</a:t>
          </a:r>
        </a:p>
      </dsp:txBody>
      <dsp:txXfrm>
        <a:off x="0" y="682360"/>
        <a:ext cx="5614987" cy="681778"/>
      </dsp:txXfrm>
    </dsp:sp>
    <dsp:sp modelId="{010CF9FE-3F13-4FA9-A53D-D8530AA4E266}">
      <dsp:nvSpPr>
        <dsp:cNvPr id="0" name=""/>
        <dsp:cNvSpPr/>
      </dsp:nvSpPr>
      <dsp:spPr>
        <a:xfrm>
          <a:off x="0" y="1364139"/>
          <a:ext cx="5614987" cy="0"/>
        </a:xfrm>
        <a:prstGeom prst="line">
          <a:avLst/>
        </a:prstGeom>
        <a:solidFill>
          <a:schemeClr val="accent5">
            <a:hueOff val="2079079"/>
            <a:satOff val="-1338"/>
            <a:lumOff val="915"/>
            <a:alphaOff val="0"/>
          </a:schemeClr>
        </a:solidFill>
        <a:ln w="19050" cap="rnd" cmpd="sng" algn="ctr">
          <a:solidFill>
            <a:schemeClr val="accent5">
              <a:hueOff val="2079079"/>
              <a:satOff val="-1338"/>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EA357-8B59-4868-8940-BA7087587CFC}">
      <dsp:nvSpPr>
        <dsp:cNvPr id="0" name=""/>
        <dsp:cNvSpPr/>
      </dsp:nvSpPr>
      <dsp:spPr>
        <a:xfrm>
          <a:off x="0" y="1364139"/>
          <a:ext cx="5614987" cy="68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A Social Security number verification confirms whether a social security number is valid and registered to the individual. </a:t>
          </a:r>
        </a:p>
      </dsp:txBody>
      <dsp:txXfrm>
        <a:off x="0" y="1364139"/>
        <a:ext cx="5614987" cy="681778"/>
      </dsp:txXfrm>
    </dsp:sp>
    <dsp:sp modelId="{076A1513-456B-4F62-9835-E64AF583CBE5}">
      <dsp:nvSpPr>
        <dsp:cNvPr id="0" name=""/>
        <dsp:cNvSpPr/>
      </dsp:nvSpPr>
      <dsp:spPr>
        <a:xfrm>
          <a:off x="0" y="2045917"/>
          <a:ext cx="5614987" cy="0"/>
        </a:xfrm>
        <a:prstGeom prst="line">
          <a:avLst/>
        </a:prstGeom>
        <a:solidFill>
          <a:schemeClr val="accent5">
            <a:hueOff val="3118619"/>
            <a:satOff val="-2006"/>
            <a:lumOff val="1372"/>
            <a:alphaOff val="0"/>
          </a:schemeClr>
        </a:solidFill>
        <a:ln w="19050" cap="rnd" cmpd="sng" algn="ctr">
          <a:solidFill>
            <a:schemeClr val="accent5">
              <a:hueOff val="3118619"/>
              <a:satOff val="-2006"/>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2D6CC-6E77-4520-BBB3-5EE0AD6D20D8}">
      <dsp:nvSpPr>
        <dsp:cNvPr id="0" name=""/>
        <dsp:cNvSpPr/>
      </dsp:nvSpPr>
      <dsp:spPr>
        <a:xfrm>
          <a:off x="0" y="2045917"/>
          <a:ext cx="5614987" cy="68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State sex offender registry (SOR) All 50 states currently have a publicly available sex offender registry.  </a:t>
          </a:r>
        </a:p>
      </dsp:txBody>
      <dsp:txXfrm>
        <a:off x="0" y="2045917"/>
        <a:ext cx="5614987" cy="681778"/>
      </dsp:txXfrm>
    </dsp:sp>
    <dsp:sp modelId="{B4CDC4CE-16D2-42BE-BA0C-4AB5E8E94ACE}">
      <dsp:nvSpPr>
        <dsp:cNvPr id="0" name=""/>
        <dsp:cNvSpPr/>
      </dsp:nvSpPr>
      <dsp:spPr>
        <a:xfrm>
          <a:off x="0" y="2727695"/>
          <a:ext cx="5614987" cy="0"/>
        </a:xfrm>
        <a:prstGeom prst="line">
          <a:avLst/>
        </a:prstGeom>
        <a:solidFill>
          <a:schemeClr val="accent5">
            <a:hueOff val="4158159"/>
            <a:satOff val="-2675"/>
            <a:lumOff val="1829"/>
            <a:alphaOff val="0"/>
          </a:schemeClr>
        </a:solidFill>
        <a:ln w="19050" cap="rnd" cmpd="sng" algn="ctr">
          <a:solidFill>
            <a:schemeClr val="accent5">
              <a:hueOff val="4158159"/>
              <a:satOff val="-2675"/>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2DBDD-C53B-43EA-81CB-4A31347FBCFF}">
      <dsp:nvSpPr>
        <dsp:cNvPr id="0" name=""/>
        <dsp:cNvSpPr/>
      </dsp:nvSpPr>
      <dsp:spPr>
        <a:xfrm>
          <a:off x="0" y="2727695"/>
          <a:ext cx="5614987" cy="68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Motor vehicle records-Driver's License</a:t>
          </a:r>
        </a:p>
      </dsp:txBody>
      <dsp:txXfrm>
        <a:off x="0" y="2727695"/>
        <a:ext cx="5614987" cy="681778"/>
      </dsp:txXfrm>
    </dsp:sp>
    <dsp:sp modelId="{30AAFDBC-1C41-4C56-9D74-11AD05DA36D5}">
      <dsp:nvSpPr>
        <dsp:cNvPr id="0" name=""/>
        <dsp:cNvSpPr/>
      </dsp:nvSpPr>
      <dsp:spPr>
        <a:xfrm>
          <a:off x="0" y="3409473"/>
          <a:ext cx="5614987" cy="0"/>
        </a:xfrm>
        <a:prstGeom prst="line">
          <a:avLst/>
        </a:prstGeom>
        <a:solidFill>
          <a:schemeClr val="accent5">
            <a:hueOff val="5197698"/>
            <a:satOff val="-3344"/>
            <a:lumOff val="2287"/>
            <a:alphaOff val="0"/>
          </a:schemeClr>
        </a:solidFill>
        <a:ln w="19050" cap="rnd" cmpd="sng" algn="ctr">
          <a:solidFill>
            <a:schemeClr val="accent5">
              <a:hueOff val="5197698"/>
              <a:satOff val="-3344"/>
              <a:lumOff val="2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0A061-8FCE-4022-AF6F-544CC5D80CDA}">
      <dsp:nvSpPr>
        <dsp:cNvPr id="0" name=""/>
        <dsp:cNvSpPr/>
      </dsp:nvSpPr>
      <dsp:spPr>
        <a:xfrm>
          <a:off x="0" y="3409473"/>
          <a:ext cx="5614987" cy="68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Professional disciplinary board records</a:t>
          </a:r>
        </a:p>
      </dsp:txBody>
      <dsp:txXfrm>
        <a:off x="0" y="3409473"/>
        <a:ext cx="5614987" cy="681778"/>
      </dsp:txXfrm>
    </dsp:sp>
    <dsp:sp modelId="{C1D7535F-7B8E-437A-BE2A-CFD1AC6AB632}">
      <dsp:nvSpPr>
        <dsp:cNvPr id="0" name=""/>
        <dsp:cNvSpPr/>
      </dsp:nvSpPr>
      <dsp:spPr>
        <a:xfrm>
          <a:off x="0" y="4091252"/>
          <a:ext cx="5614987" cy="0"/>
        </a:xfrm>
        <a:prstGeom prst="line">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86AD5-34B8-4F7B-A61D-91685E3137FD}">
      <dsp:nvSpPr>
        <dsp:cNvPr id="0" name=""/>
        <dsp:cNvSpPr/>
      </dsp:nvSpPr>
      <dsp:spPr>
        <a:xfrm>
          <a:off x="0" y="4091252"/>
          <a:ext cx="5614987" cy="68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Federal criminal records </a:t>
          </a:r>
        </a:p>
      </dsp:txBody>
      <dsp:txXfrm>
        <a:off x="0" y="4091252"/>
        <a:ext cx="5614987" cy="6817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3818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240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9018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02947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37794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0877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5352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46215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5231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011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4207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4843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3032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3872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2022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0623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8094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29462098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4FA10D-5116-47B4-A70E-776435251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B2718AAE-52B9-4DD9-9D83-A9C975C9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302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7" name="Freeform: Shape 11">
            <a:extLst>
              <a:ext uri="{FF2B5EF4-FFF2-40B4-BE49-F238E27FC236}">
                <a16:creationId xmlns:a16="http://schemas.microsoft.com/office/drawing/2014/main" id="{49FF39B1-9689-44AE-A803-7B90A059D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76484"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ln>
            <a:noFill/>
          </a:ln>
        </p:spPr>
        <p:txBody>
          <a:bodyPr rtlCol="0" anchor="ctr"/>
          <a:lstStyle/>
          <a:p>
            <a:pPr algn="ctr"/>
            <a:endParaRPr lang="en-US"/>
          </a:p>
        </p:txBody>
      </p:sp>
      <p:sp>
        <p:nvSpPr>
          <p:cNvPr id="14" name="Rectangle 13">
            <a:extLst>
              <a:ext uri="{FF2B5EF4-FFF2-40B4-BE49-F238E27FC236}">
                <a16:creationId xmlns:a16="http://schemas.microsoft.com/office/drawing/2014/main" id="{6C74A888-48BE-4604-BB14-E6C5E9D0F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983231" y="938953"/>
            <a:ext cx="6630143" cy="4980094"/>
          </a:xfrm>
        </p:spPr>
        <p:txBody>
          <a:bodyPr anchor="ctr">
            <a:normAutofit/>
          </a:bodyPr>
          <a:lstStyle/>
          <a:p>
            <a:pPr algn="r"/>
            <a:r>
              <a:rPr lang="en-US" dirty="0">
                <a:cs typeface="Calibri Light"/>
              </a:rPr>
              <a:t>Interviewing and Screening Volunteers</a:t>
            </a:r>
            <a:endParaRPr lang="en-US" dirty="0"/>
          </a:p>
        </p:txBody>
      </p:sp>
      <p:sp>
        <p:nvSpPr>
          <p:cNvPr id="3" name="Subtitle 2"/>
          <p:cNvSpPr>
            <a:spLocks noGrp="1"/>
          </p:cNvSpPr>
          <p:nvPr>
            <p:ph type="subTitle" idx="1"/>
          </p:nvPr>
        </p:nvSpPr>
        <p:spPr>
          <a:xfrm>
            <a:off x="8589682" y="1317171"/>
            <a:ext cx="2872975" cy="4223658"/>
          </a:xfrm>
        </p:spPr>
        <p:txBody>
          <a:bodyPr vert="horz" lIns="91440" tIns="45720" rIns="91440" bIns="45720" rtlCol="0" anchor="ctr">
            <a:normAutofit/>
          </a:bodyPr>
          <a:lstStyle/>
          <a:p>
            <a:r>
              <a:rPr lang="en-US">
                <a:solidFill>
                  <a:schemeClr val="bg2"/>
                </a:solidFill>
                <a:cs typeface="Calibri"/>
              </a:rPr>
              <a:t>Montgomery County Volunteer Center</a:t>
            </a:r>
          </a:p>
          <a:p>
            <a:r>
              <a:rPr lang="en-US">
                <a:solidFill>
                  <a:schemeClr val="bg2"/>
                </a:solidFill>
                <a:cs typeface="Calibri"/>
              </a:rPr>
              <a:t>February 5, 2020</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432F4522-C99C-4139-BFE8-5F89FAF6924F}"/>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6100" b="0" i="0" kern="1200">
                <a:solidFill>
                  <a:schemeClr val="tx2"/>
                </a:solidFill>
                <a:latin typeface="+mj-lt"/>
                <a:ea typeface="+mj-ea"/>
                <a:cs typeface="+mj-cs"/>
              </a:rPr>
              <a:t>Volunteer Applications and Assessments</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107461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0278-8896-4066-9E65-5DA52F606585}"/>
              </a:ext>
            </a:extLst>
          </p:cNvPr>
          <p:cNvSpPr>
            <a:spLocks noGrp="1"/>
          </p:cNvSpPr>
          <p:nvPr>
            <p:ph type="title"/>
          </p:nvPr>
        </p:nvSpPr>
        <p:spPr>
          <a:xfrm>
            <a:off x="5282381" y="629266"/>
            <a:ext cx="4767471" cy="1641986"/>
          </a:xfrm>
        </p:spPr>
        <p:txBody>
          <a:bodyPr>
            <a:normAutofit/>
          </a:bodyPr>
          <a:lstStyle/>
          <a:p>
            <a:r>
              <a:rPr lang="en-US">
                <a:cs typeface="Calibri Light"/>
              </a:rPr>
              <a:t>Volunteer Applications</a:t>
            </a:r>
          </a:p>
        </p:txBody>
      </p:sp>
      <p:pic>
        <p:nvPicPr>
          <p:cNvPr id="5" name="Picture 4">
            <a:extLst>
              <a:ext uri="{FF2B5EF4-FFF2-40B4-BE49-F238E27FC236}">
                <a16:creationId xmlns:a16="http://schemas.microsoft.com/office/drawing/2014/main" id="{41ADE782-CE67-4955-86BE-713870749B82}"/>
              </a:ext>
            </a:extLst>
          </p:cNvPr>
          <p:cNvPicPr>
            <a:picLocks noChangeAspect="1"/>
          </p:cNvPicPr>
          <p:nvPr/>
        </p:nvPicPr>
        <p:blipFill rotWithShape="1">
          <a:blip r:embed="rId3"/>
          <a:srcRect l="58775" r="2" b="2"/>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CC431610-DD5C-4DC5-9CF8-0B45A510DE5B}"/>
              </a:ext>
            </a:extLst>
          </p:cNvPr>
          <p:cNvSpPr>
            <a:spLocks noGrp="1"/>
          </p:cNvSpPr>
          <p:nvPr>
            <p:ph idx="1"/>
          </p:nvPr>
        </p:nvSpPr>
        <p:spPr>
          <a:xfrm>
            <a:off x="5282381" y="2438400"/>
            <a:ext cx="4767471" cy="3809999"/>
          </a:xfrm>
        </p:spPr>
        <p:txBody>
          <a:bodyPr vert="horz" lIns="91440" tIns="45720" rIns="91440" bIns="45720" rtlCol="0">
            <a:normAutofit/>
          </a:bodyPr>
          <a:lstStyle/>
          <a:p>
            <a:pPr marL="0" indent="0">
              <a:buNone/>
            </a:pPr>
            <a:r>
              <a:rPr lang="en-US" dirty="0">
                <a:cs typeface="Calibri" panose="020F0502020204030204"/>
              </a:rPr>
              <a:t>Many qualifying questions can be asked on the volunteer application so volunteers can self-screen.  It is a balance between asking the right questions and making an application user friendly.</a:t>
            </a:r>
          </a:p>
          <a:p>
            <a:endParaRPr lang="en-US" dirty="0">
              <a:cs typeface="Calibri" panose="020F0502020204030204"/>
            </a:endParaRPr>
          </a:p>
          <a:p>
            <a:pPr marL="0" indent="0">
              <a:buNone/>
            </a:pPr>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68316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5" name="Picture 5" descr="A screenshot of a cell phone&#10;&#10;Description generated with very high confidence">
            <a:extLst>
              <a:ext uri="{FF2B5EF4-FFF2-40B4-BE49-F238E27FC236}">
                <a16:creationId xmlns:a16="http://schemas.microsoft.com/office/drawing/2014/main" id="{95DFEC5F-CA7C-4C11-95BF-8DFA6D91DD2E}"/>
              </a:ext>
            </a:extLst>
          </p:cNvPr>
          <p:cNvPicPr>
            <a:picLocks noGrp="1" noChangeAspect="1"/>
          </p:cNvPicPr>
          <p:nvPr>
            <p:ph sz="half" idx="1"/>
          </p:nvPr>
        </p:nvPicPr>
        <p:blipFill rotWithShape="1">
          <a:blip r:embed="rId6"/>
          <a:srcRect l="4153" r="1" b="1"/>
          <a:stretch/>
        </p:blipFill>
        <p:spPr>
          <a:xfrm>
            <a:off x="635458" y="640081"/>
            <a:ext cx="8644198" cy="3291844"/>
          </a:xfrm>
          <a:prstGeom prst="rect">
            <a:avLst/>
          </a:prstGeom>
          <a:effectLst/>
        </p:spPr>
      </p:pic>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0CA44-3D3D-4EBF-A421-EB6E887391E6}"/>
              </a:ext>
            </a:extLst>
          </p:cNvPr>
          <p:cNvSpPr>
            <a:spLocks noGrp="1"/>
          </p:cNvSpPr>
          <p:nvPr>
            <p:ph type="title"/>
          </p:nvPr>
        </p:nvSpPr>
        <p:spPr>
          <a:xfrm>
            <a:off x="636916" y="4854346"/>
            <a:ext cx="9149350" cy="868026"/>
          </a:xfrm>
        </p:spPr>
        <p:txBody>
          <a:bodyPr vert="horz" lIns="91440" tIns="45720" rIns="91440" bIns="45720" rtlCol="0" anchor="b">
            <a:normAutofit/>
          </a:bodyPr>
          <a:lstStyle/>
          <a:p>
            <a:r>
              <a:rPr lang="en-US" sz="4800" b="0" i="0" kern="1200">
                <a:solidFill>
                  <a:srgbClr val="EBEBEB"/>
                </a:solidFill>
                <a:latin typeface="+mj-lt"/>
                <a:ea typeface="+mj-ea"/>
                <a:cs typeface="+mj-cs"/>
              </a:rPr>
              <a:t>Volunteer Assessments</a:t>
            </a:r>
          </a:p>
        </p:txBody>
      </p:sp>
    </p:spTree>
    <p:extLst>
      <p:ext uri="{BB962C8B-B14F-4D97-AF65-F5344CB8AC3E}">
        <p14:creationId xmlns:p14="http://schemas.microsoft.com/office/powerpoint/2010/main" val="271943326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09B2E808-BD4A-467F-A5D5-C1FDC542550C}"/>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pPr>
              <a:lnSpc>
                <a:spcPct val="90000"/>
              </a:lnSpc>
            </a:pPr>
            <a:r>
              <a:rPr lang="en-US" sz="1700" b="0" i="0" kern="1200" cap="all" dirty="0">
                <a:solidFill>
                  <a:schemeClr val="tx1">
                    <a:lumMod val="85000"/>
                    <a:lumOff val="15000"/>
                  </a:schemeClr>
                </a:solidFill>
                <a:latin typeface="+mj-lt"/>
                <a:ea typeface="+mj-ea"/>
                <a:cs typeface="+mj-cs"/>
              </a:rPr>
              <a:t>What do you include in your volunteer application that you find helpful for volunteers to self-screen?</a:t>
            </a:r>
          </a:p>
        </p:txBody>
      </p:sp>
      <p:sp>
        <p:nvSpPr>
          <p:cNvPr id="2" name="Title 1">
            <a:extLst>
              <a:ext uri="{FF2B5EF4-FFF2-40B4-BE49-F238E27FC236}">
                <a16:creationId xmlns:a16="http://schemas.microsoft.com/office/drawing/2014/main" id="{5D4D2F2B-C21A-4EED-A4AA-AC06D352E66D}"/>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a:solidFill>
                  <a:schemeClr val="tx2"/>
                </a:solidFill>
                <a:latin typeface="+mj-lt"/>
                <a:ea typeface="+mj-ea"/>
                <a:cs typeface="+mj-cs"/>
              </a:rPr>
              <a:t>Discussion</a:t>
            </a:r>
          </a:p>
        </p:txBody>
      </p:sp>
      <p:sp>
        <p:nvSpPr>
          <p:cNvPr id="89" name="Rectangle 8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842879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09B2E808-BD4A-467F-A5D5-C1FDC542550C}"/>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b="0" i="0" kern="1200" cap="all">
                <a:solidFill>
                  <a:schemeClr val="tx1">
                    <a:lumMod val="85000"/>
                    <a:lumOff val="15000"/>
                  </a:schemeClr>
                </a:solidFill>
                <a:latin typeface="+mj-lt"/>
                <a:ea typeface="+mj-ea"/>
                <a:cs typeface="+mj-cs"/>
              </a:rPr>
              <a:t>The Key To Effective Screening</a:t>
            </a:r>
          </a:p>
        </p:txBody>
      </p:sp>
      <p:sp>
        <p:nvSpPr>
          <p:cNvPr id="2" name="Title 1">
            <a:extLst>
              <a:ext uri="{FF2B5EF4-FFF2-40B4-BE49-F238E27FC236}">
                <a16:creationId xmlns:a16="http://schemas.microsoft.com/office/drawing/2014/main" id="{5D4D2F2B-C21A-4EED-A4AA-AC06D352E66D}"/>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a:solidFill>
                  <a:schemeClr val="tx2"/>
                </a:solidFill>
                <a:latin typeface="+mj-lt"/>
                <a:ea typeface="+mj-ea"/>
                <a:cs typeface="+mj-cs"/>
              </a:rPr>
              <a:t>The Phone Interview</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212208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77F3-1B89-4CFA-A5F9-28B1A2EF089F}"/>
              </a:ext>
            </a:extLst>
          </p:cNvPr>
          <p:cNvSpPr>
            <a:spLocks noGrp="1"/>
          </p:cNvSpPr>
          <p:nvPr>
            <p:ph type="title"/>
          </p:nvPr>
        </p:nvSpPr>
        <p:spPr>
          <a:xfrm>
            <a:off x="5282381" y="629266"/>
            <a:ext cx="4767471" cy="1641986"/>
          </a:xfrm>
        </p:spPr>
        <p:txBody>
          <a:bodyPr>
            <a:normAutofit/>
          </a:bodyPr>
          <a:lstStyle/>
          <a:p>
            <a:r>
              <a:rPr lang="en-US">
                <a:cs typeface="Calibri Light"/>
              </a:rPr>
              <a:t>Effective Phone Screening</a:t>
            </a:r>
            <a:endParaRPr lang="en-US"/>
          </a:p>
        </p:txBody>
      </p:sp>
      <p:pic>
        <p:nvPicPr>
          <p:cNvPr id="4" name="Picture 4" descr="A person sitting at a table using a computer&#10;&#10;Description generated with very high confidence">
            <a:extLst>
              <a:ext uri="{FF2B5EF4-FFF2-40B4-BE49-F238E27FC236}">
                <a16:creationId xmlns:a16="http://schemas.microsoft.com/office/drawing/2014/main" id="{7CAE13D3-7FD9-4747-A234-D474B77F9720}"/>
              </a:ext>
            </a:extLst>
          </p:cNvPr>
          <p:cNvPicPr>
            <a:picLocks noChangeAspect="1"/>
          </p:cNvPicPr>
          <p:nvPr/>
        </p:nvPicPr>
        <p:blipFill rotWithShape="1">
          <a:blip r:embed="rId3"/>
          <a:srcRect l="32419"/>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40C2FD01-10C6-4753-ADE0-AC55A89A2E41}"/>
              </a:ext>
            </a:extLst>
          </p:cNvPr>
          <p:cNvSpPr>
            <a:spLocks noGrp="1"/>
          </p:cNvSpPr>
          <p:nvPr>
            <p:ph idx="1"/>
          </p:nvPr>
        </p:nvSpPr>
        <p:spPr>
          <a:xfrm>
            <a:off x="5282381" y="2438400"/>
            <a:ext cx="4767471" cy="3809999"/>
          </a:xfrm>
        </p:spPr>
        <p:txBody>
          <a:bodyPr vert="horz" lIns="91440" tIns="45720" rIns="91440" bIns="45720" rtlCol="0">
            <a:normAutofit fontScale="92500" lnSpcReduction="10000"/>
          </a:bodyPr>
          <a:lstStyle/>
          <a:p>
            <a:pPr marL="0" indent="0">
              <a:lnSpc>
                <a:spcPct val="90000"/>
              </a:lnSpc>
              <a:buNone/>
            </a:pPr>
            <a:r>
              <a:rPr lang="en-US" dirty="0">
                <a:cs typeface="Calibri"/>
              </a:rPr>
              <a:t>Preparation is key. To craft an effective phone interview, consider the following:</a:t>
            </a:r>
          </a:p>
          <a:p>
            <a:pPr marL="0" indent="0">
              <a:lnSpc>
                <a:spcPct val="90000"/>
              </a:lnSpc>
              <a:buNone/>
            </a:pPr>
            <a:endParaRPr lang="en-US" dirty="0">
              <a:cs typeface="Calibri"/>
            </a:endParaRPr>
          </a:p>
          <a:p>
            <a:pPr>
              <a:lnSpc>
                <a:spcPct val="90000"/>
              </a:lnSpc>
            </a:pPr>
            <a:r>
              <a:rPr lang="en-US" dirty="0">
                <a:cs typeface="Calibri"/>
              </a:rPr>
              <a:t>Determine what really matters</a:t>
            </a:r>
          </a:p>
          <a:p>
            <a:pPr>
              <a:lnSpc>
                <a:spcPct val="90000"/>
              </a:lnSpc>
            </a:pPr>
            <a:r>
              <a:rPr lang="en-US" dirty="0">
                <a:cs typeface="Calibri"/>
              </a:rPr>
              <a:t>Leave time to prep and review resume and application information</a:t>
            </a:r>
          </a:p>
          <a:p>
            <a:pPr>
              <a:lnSpc>
                <a:spcPct val="90000"/>
              </a:lnSpc>
            </a:pPr>
            <a:r>
              <a:rPr lang="en-US" dirty="0">
                <a:cs typeface="Calibri"/>
              </a:rPr>
              <a:t>Explain application procedures and expectations</a:t>
            </a:r>
          </a:p>
          <a:p>
            <a:pPr>
              <a:lnSpc>
                <a:spcPct val="90000"/>
              </a:lnSpc>
            </a:pPr>
            <a:r>
              <a:rPr lang="en-US" dirty="0">
                <a:cs typeface="Calibri"/>
              </a:rPr>
              <a:t>Be consistent with your questions</a:t>
            </a:r>
          </a:p>
          <a:p>
            <a:pPr>
              <a:lnSpc>
                <a:spcPct val="90000"/>
              </a:lnSpc>
            </a:pPr>
            <a:r>
              <a:rPr lang="en-US" dirty="0">
                <a:cs typeface="Calibri"/>
              </a:rPr>
              <a:t>Be prepared to leave time to discuss and answer questions</a:t>
            </a:r>
          </a:p>
        </p:txBody>
      </p:sp>
    </p:spTree>
    <p:extLst>
      <p:ext uri="{BB962C8B-B14F-4D97-AF65-F5344CB8AC3E}">
        <p14:creationId xmlns:p14="http://schemas.microsoft.com/office/powerpoint/2010/main" val="12635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09B2E808-BD4A-467F-A5D5-C1FDC542550C}"/>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b="0" i="0" kern="1200" cap="all">
                <a:solidFill>
                  <a:schemeClr val="tx1">
                    <a:lumMod val="85000"/>
                    <a:lumOff val="15000"/>
                  </a:schemeClr>
                </a:solidFill>
                <a:latin typeface="+mj-lt"/>
                <a:ea typeface="+mj-ea"/>
                <a:cs typeface="+mj-cs"/>
              </a:rPr>
              <a:t>The Key To Effective Screening</a:t>
            </a:r>
          </a:p>
        </p:txBody>
      </p:sp>
      <p:sp>
        <p:nvSpPr>
          <p:cNvPr id="2" name="Title 1">
            <a:extLst>
              <a:ext uri="{FF2B5EF4-FFF2-40B4-BE49-F238E27FC236}">
                <a16:creationId xmlns:a16="http://schemas.microsoft.com/office/drawing/2014/main" id="{5D4D2F2B-C21A-4EED-A4AA-AC06D352E66D}"/>
              </a:ext>
            </a:extLst>
          </p:cNvPr>
          <p:cNvSpPr>
            <a:spLocks noGrp="1"/>
          </p:cNvSpPr>
          <p:nvPr>
            <p:ph type="title"/>
          </p:nvPr>
        </p:nvSpPr>
        <p:spPr>
          <a:xfrm>
            <a:off x="1154955" y="1447800"/>
            <a:ext cx="6974915" cy="3329581"/>
          </a:xfrm>
        </p:spPr>
        <p:txBody>
          <a:bodyPr vert="horz" lIns="91440" tIns="45720" rIns="91440" bIns="45720" rtlCol="0" anchor="b">
            <a:normAutofit fontScale="90000"/>
          </a:bodyPr>
          <a:lstStyle/>
          <a:p>
            <a:r>
              <a:rPr lang="en-US" sz="7200" b="0" i="0" kern="1200" dirty="0">
                <a:solidFill>
                  <a:schemeClr val="tx2"/>
                </a:solidFill>
                <a:latin typeface="+mj-lt"/>
                <a:ea typeface="+mj-ea"/>
                <a:cs typeface="+mj-cs"/>
              </a:rPr>
              <a:t>In person </a:t>
            </a:r>
            <a:r>
              <a:rPr lang="en-US" sz="7200" dirty="0"/>
              <a:t>and Group </a:t>
            </a:r>
            <a:r>
              <a:rPr lang="en-US" sz="7200" b="0" i="0" kern="1200" dirty="0">
                <a:solidFill>
                  <a:schemeClr val="tx2"/>
                </a:solidFill>
                <a:latin typeface="+mj-lt"/>
                <a:ea typeface="+mj-ea"/>
                <a:cs typeface="+mj-cs"/>
              </a:rPr>
              <a:t>Interview</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476937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360E-3F90-41D5-8DD7-7CC327C33C5B}"/>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Double Check Your Own Biases</a:t>
            </a:r>
            <a:endParaRPr lang="en-US">
              <a:solidFill>
                <a:srgbClr val="FFFFFF"/>
              </a:solidFill>
            </a:endParaRPr>
          </a:p>
        </p:txBody>
      </p:sp>
      <p:sp>
        <p:nvSpPr>
          <p:cNvPr id="3" name="Content Placeholder 2">
            <a:extLst>
              <a:ext uri="{FF2B5EF4-FFF2-40B4-BE49-F238E27FC236}">
                <a16:creationId xmlns:a16="http://schemas.microsoft.com/office/drawing/2014/main" id="{1D71CBD7-25E4-473A-A923-490C126E6559}"/>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cs typeface="Calibri"/>
              </a:rPr>
              <a:t>Halo/Horns</a:t>
            </a:r>
          </a:p>
          <a:p>
            <a:r>
              <a:rPr lang="en-US" sz="2000" dirty="0">
                <a:solidFill>
                  <a:srgbClr val="FFFFFF"/>
                </a:solidFill>
                <a:cs typeface="Calibri"/>
              </a:rPr>
              <a:t>Affinity Bias</a:t>
            </a:r>
          </a:p>
          <a:p>
            <a:r>
              <a:rPr lang="en-US" sz="2000" dirty="0">
                <a:solidFill>
                  <a:srgbClr val="FFFFFF"/>
                </a:solidFill>
                <a:cs typeface="Calibri"/>
              </a:rPr>
              <a:t>Relying On Early Assumptions or Anchoring Bias</a:t>
            </a:r>
          </a:p>
          <a:p>
            <a:r>
              <a:rPr lang="en-US" sz="2000" dirty="0">
                <a:solidFill>
                  <a:srgbClr val="FFFFFF"/>
                </a:solidFill>
                <a:cs typeface="Calibri"/>
              </a:rPr>
              <a:t>Confirmation Bias</a:t>
            </a:r>
          </a:p>
          <a:p>
            <a:r>
              <a:rPr lang="en-US" sz="2000" dirty="0">
                <a:solidFill>
                  <a:srgbClr val="FFFFFF"/>
                </a:solidFill>
                <a:cs typeface="Calibri"/>
              </a:rPr>
              <a:t>Nonverbals Bias</a:t>
            </a:r>
          </a:p>
          <a:p>
            <a:endParaRPr lang="en-US" sz="2000" dirty="0">
              <a:solidFill>
                <a:srgbClr val="FFFFFF"/>
              </a:solidFill>
              <a:cs typeface="Calibri"/>
            </a:endParaRPr>
          </a:p>
        </p:txBody>
      </p:sp>
      <p:pic>
        <p:nvPicPr>
          <p:cNvPr id="4" name="Picture 4" descr="A picture containing table, sitting, man, group&#10;&#10;Description generated with very high confidence">
            <a:extLst>
              <a:ext uri="{FF2B5EF4-FFF2-40B4-BE49-F238E27FC236}">
                <a16:creationId xmlns:a16="http://schemas.microsoft.com/office/drawing/2014/main" id="{A93B593D-302D-4FC9-B65E-70323E886985}"/>
              </a:ext>
            </a:extLst>
          </p:cNvPr>
          <p:cNvPicPr>
            <a:picLocks noChangeAspect="1"/>
          </p:cNvPicPr>
          <p:nvPr/>
        </p:nvPicPr>
        <p:blipFill rotWithShape="1">
          <a:blip r:embed="rId2"/>
          <a:srcRect r="3768" b="1"/>
          <a:stretch/>
        </p:blipFill>
        <p:spPr>
          <a:xfrm>
            <a:off x="327547" y="321733"/>
            <a:ext cx="7058306" cy="4107392"/>
          </a:xfrm>
          <a:prstGeom prst="rect">
            <a:avLst/>
          </a:prstGeom>
        </p:spPr>
      </p:pic>
    </p:spTree>
    <p:extLst>
      <p:ext uri="{BB962C8B-B14F-4D97-AF65-F5344CB8AC3E}">
        <p14:creationId xmlns:p14="http://schemas.microsoft.com/office/powerpoint/2010/main" val="299421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4EB3-F784-4E64-9D1F-0B5C54B56E7D}"/>
              </a:ext>
            </a:extLst>
          </p:cNvPr>
          <p:cNvSpPr>
            <a:spLocks noGrp="1"/>
          </p:cNvSpPr>
          <p:nvPr>
            <p:ph type="title"/>
          </p:nvPr>
        </p:nvSpPr>
        <p:spPr>
          <a:xfrm>
            <a:off x="4706649" y="629266"/>
            <a:ext cx="5343203" cy="1641986"/>
          </a:xfrm>
        </p:spPr>
        <p:txBody>
          <a:bodyPr>
            <a:normAutofit/>
          </a:bodyPr>
          <a:lstStyle/>
          <a:p>
            <a:r>
              <a:rPr lang="en-US">
                <a:cs typeface="Calibri Light"/>
              </a:rPr>
              <a:t>Developing Interview Questions</a:t>
            </a:r>
          </a:p>
        </p:txBody>
      </p:sp>
      <p:pic>
        <p:nvPicPr>
          <p:cNvPr id="5" name="Picture 4">
            <a:extLst>
              <a:ext uri="{FF2B5EF4-FFF2-40B4-BE49-F238E27FC236}">
                <a16:creationId xmlns:a16="http://schemas.microsoft.com/office/drawing/2014/main" id="{53828651-C9D2-4A9C-B900-8CA232284F3D}"/>
              </a:ext>
            </a:extLst>
          </p:cNvPr>
          <p:cNvPicPr>
            <a:picLocks noChangeAspect="1"/>
          </p:cNvPicPr>
          <p:nvPr/>
        </p:nvPicPr>
        <p:blipFill rotWithShape="1">
          <a:blip r:embed="rId3"/>
          <a:srcRect l="34177" r="32531"/>
          <a:stretch/>
        </p:blipFill>
        <p:spPr>
          <a:xfrm>
            <a:off x="-1" y="10"/>
            <a:ext cx="4058949" cy="6857990"/>
          </a:xfrm>
          <a:prstGeom prst="rect">
            <a:avLst/>
          </a:prstGeom>
        </p:spPr>
      </p:pic>
      <p:sp>
        <p:nvSpPr>
          <p:cNvPr id="3" name="Content Placeholder 2">
            <a:extLst>
              <a:ext uri="{FF2B5EF4-FFF2-40B4-BE49-F238E27FC236}">
                <a16:creationId xmlns:a16="http://schemas.microsoft.com/office/drawing/2014/main" id="{B9F79DBB-D2FF-4EC5-86F4-E07769017057}"/>
              </a:ext>
            </a:extLst>
          </p:cNvPr>
          <p:cNvSpPr>
            <a:spLocks noGrp="1"/>
          </p:cNvSpPr>
          <p:nvPr>
            <p:ph idx="1"/>
          </p:nvPr>
        </p:nvSpPr>
        <p:spPr>
          <a:xfrm>
            <a:off x="4706649" y="2438400"/>
            <a:ext cx="5343203" cy="3809999"/>
          </a:xfrm>
        </p:spPr>
        <p:txBody>
          <a:bodyPr vert="horz" lIns="91440" tIns="45720" rIns="91440" bIns="45720" rtlCol="0">
            <a:normAutofit/>
          </a:bodyPr>
          <a:lstStyle/>
          <a:p>
            <a:pPr marL="0" indent="0">
              <a:lnSpc>
                <a:spcPct val="90000"/>
              </a:lnSpc>
              <a:buNone/>
            </a:pPr>
            <a:r>
              <a:rPr lang="en-US" sz="1400" dirty="0">
                <a:ea typeface="+mn-lt"/>
                <a:cs typeface="+mn-lt"/>
              </a:rPr>
              <a:t>Here are some critical pieces of information you might want to learn about your applicant during an interview. </a:t>
            </a:r>
          </a:p>
          <a:p>
            <a:pPr marL="0" indent="0">
              <a:lnSpc>
                <a:spcPct val="90000"/>
              </a:lnSpc>
              <a:buNone/>
            </a:pPr>
            <a:r>
              <a:rPr lang="en-US" sz="1400" dirty="0">
                <a:ea typeface="+mn-lt"/>
                <a:cs typeface="+mn-lt"/>
              </a:rPr>
              <a:t>What are the causes they feel passionately about?</a:t>
            </a:r>
            <a:endParaRPr lang="en-US" sz="1400" dirty="0">
              <a:cs typeface="Calibri"/>
            </a:endParaRPr>
          </a:p>
          <a:p>
            <a:pPr>
              <a:lnSpc>
                <a:spcPct val="90000"/>
              </a:lnSpc>
            </a:pPr>
            <a:r>
              <a:rPr lang="en-US" sz="1400" dirty="0">
                <a:ea typeface="+mn-lt"/>
                <a:cs typeface="+mn-lt"/>
              </a:rPr>
              <a:t>What are their “Must Have’s” and “Non-Negotiables”?</a:t>
            </a:r>
            <a:endParaRPr lang="en-US" sz="1400" dirty="0"/>
          </a:p>
          <a:p>
            <a:pPr>
              <a:lnSpc>
                <a:spcPct val="90000"/>
              </a:lnSpc>
            </a:pPr>
            <a:r>
              <a:rPr lang="en-US" sz="1400" dirty="0">
                <a:ea typeface="+mn-lt"/>
                <a:cs typeface="+mn-lt"/>
              </a:rPr>
              <a:t>What brings them the most joy?</a:t>
            </a:r>
          </a:p>
          <a:p>
            <a:pPr>
              <a:lnSpc>
                <a:spcPct val="90000"/>
              </a:lnSpc>
            </a:pPr>
            <a:r>
              <a:rPr lang="en-US" sz="1400" dirty="0">
                <a:ea typeface="+mn-lt"/>
                <a:cs typeface="+mn-lt"/>
              </a:rPr>
              <a:t>How do they like to be appreciated?</a:t>
            </a:r>
            <a:endParaRPr lang="en-US" sz="1400" dirty="0"/>
          </a:p>
          <a:p>
            <a:pPr>
              <a:lnSpc>
                <a:spcPct val="90000"/>
              </a:lnSpc>
            </a:pPr>
            <a:r>
              <a:rPr lang="en-US" sz="1400" dirty="0">
                <a:ea typeface="+mn-lt"/>
                <a:cs typeface="+mn-lt"/>
              </a:rPr>
              <a:t>What adjustments can be made to address the volunteer’s needs?</a:t>
            </a:r>
            <a:endParaRPr lang="en-US" sz="1400" dirty="0"/>
          </a:p>
          <a:p>
            <a:pPr>
              <a:lnSpc>
                <a:spcPct val="90000"/>
              </a:lnSpc>
            </a:pPr>
            <a:r>
              <a:rPr lang="en-US" sz="1400" dirty="0">
                <a:ea typeface="+mn-lt"/>
                <a:cs typeface="+mn-lt"/>
              </a:rPr>
              <a:t>Have they met your minimum qualifications?</a:t>
            </a:r>
          </a:p>
          <a:p>
            <a:pPr>
              <a:lnSpc>
                <a:spcPct val="90000"/>
              </a:lnSpc>
            </a:pPr>
            <a:r>
              <a:rPr lang="en-US" sz="1400" dirty="0">
                <a:ea typeface="+mn-lt"/>
                <a:cs typeface="+mn-lt"/>
              </a:rPr>
              <a:t>What skills do they have to share?</a:t>
            </a:r>
            <a:endParaRPr lang="en-US" sz="1400" dirty="0"/>
          </a:p>
          <a:p>
            <a:pPr>
              <a:lnSpc>
                <a:spcPct val="90000"/>
              </a:lnSpc>
            </a:pPr>
            <a:r>
              <a:rPr lang="en-US" sz="1400" dirty="0">
                <a:ea typeface="+mn-lt"/>
                <a:cs typeface="+mn-lt"/>
              </a:rPr>
              <a:t>How does the volunteer react to specific situations?</a:t>
            </a:r>
          </a:p>
          <a:p>
            <a:pPr>
              <a:lnSpc>
                <a:spcPct val="90000"/>
              </a:lnSpc>
            </a:pPr>
            <a:endParaRPr lang="en-US" sz="1400" dirty="0">
              <a:cs typeface="Calibri"/>
            </a:endParaRPr>
          </a:p>
        </p:txBody>
      </p:sp>
    </p:spTree>
    <p:extLst>
      <p:ext uri="{BB962C8B-B14F-4D97-AF65-F5344CB8AC3E}">
        <p14:creationId xmlns:p14="http://schemas.microsoft.com/office/powerpoint/2010/main" val="289774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04A9-ACB5-44C9-AC7F-210C0E1E0EB7}"/>
              </a:ext>
            </a:extLst>
          </p:cNvPr>
          <p:cNvSpPr>
            <a:spLocks noGrp="1"/>
          </p:cNvSpPr>
          <p:nvPr>
            <p:ph type="title"/>
          </p:nvPr>
        </p:nvSpPr>
        <p:spPr>
          <a:xfrm>
            <a:off x="648930" y="629266"/>
            <a:ext cx="9252154" cy="1223983"/>
          </a:xfrm>
        </p:spPr>
        <p:txBody>
          <a:bodyPr>
            <a:normAutofit/>
          </a:bodyPr>
          <a:lstStyle/>
          <a:p>
            <a:r>
              <a:rPr lang="en-US">
                <a:cs typeface="Calibri Light"/>
              </a:rPr>
              <a:t>Sample Questions</a:t>
            </a:r>
            <a:endParaRPr lang="en-US"/>
          </a:p>
        </p:txBody>
      </p:sp>
      <p:sp>
        <p:nvSpPr>
          <p:cNvPr id="3" name="Content Placeholder 2">
            <a:extLst>
              <a:ext uri="{FF2B5EF4-FFF2-40B4-BE49-F238E27FC236}">
                <a16:creationId xmlns:a16="http://schemas.microsoft.com/office/drawing/2014/main" id="{A9791553-97CF-4321-A112-B4A5ED11B6D5}"/>
              </a:ext>
            </a:extLst>
          </p:cNvPr>
          <p:cNvSpPr>
            <a:spLocks noGrp="1"/>
          </p:cNvSpPr>
          <p:nvPr>
            <p:ph idx="1"/>
          </p:nvPr>
        </p:nvSpPr>
        <p:spPr>
          <a:xfrm>
            <a:off x="1103311" y="2052214"/>
            <a:ext cx="5965394" cy="4196185"/>
          </a:xfrm>
        </p:spPr>
        <p:txBody>
          <a:bodyPr vert="horz" lIns="91440" tIns="45720" rIns="91440" bIns="45720" rtlCol="0">
            <a:normAutofit/>
          </a:bodyPr>
          <a:lstStyle/>
          <a:p>
            <a:pPr marL="457200" indent="-457200">
              <a:lnSpc>
                <a:spcPct val="90000"/>
              </a:lnSpc>
            </a:pPr>
            <a:r>
              <a:rPr lang="en-US" dirty="0">
                <a:ea typeface="+mn-lt"/>
                <a:cs typeface="+mn-lt"/>
              </a:rPr>
              <a:t>Why would you like to be a volunteer at our organization?</a:t>
            </a:r>
          </a:p>
          <a:p>
            <a:pPr marL="457200" indent="-457200">
              <a:lnSpc>
                <a:spcPct val="90000"/>
              </a:lnSpc>
            </a:pPr>
            <a:r>
              <a:rPr lang="en-US" dirty="0">
                <a:ea typeface="+mn-lt"/>
                <a:cs typeface="+mn-lt"/>
              </a:rPr>
              <a:t>Why do you like helping others? </a:t>
            </a:r>
            <a:endParaRPr lang="en-US" dirty="0">
              <a:cs typeface="Calibri"/>
            </a:endParaRPr>
          </a:p>
          <a:p>
            <a:pPr marL="457200" indent="-457200">
              <a:lnSpc>
                <a:spcPct val="90000"/>
              </a:lnSpc>
            </a:pPr>
            <a:r>
              <a:rPr lang="en-US" dirty="0">
                <a:ea typeface="+mn-lt"/>
                <a:cs typeface="+mn-lt"/>
              </a:rPr>
              <a:t>Can you tell me about an aspect of a volunteer experience that you’ve really enjoyed, and a part that you wish had been different?</a:t>
            </a:r>
            <a:endParaRPr lang="en-US" dirty="0">
              <a:cs typeface="Calibri"/>
            </a:endParaRPr>
          </a:p>
          <a:p>
            <a:pPr marL="457200" indent="-457200">
              <a:lnSpc>
                <a:spcPct val="90000"/>
              </a:lnSpc>
            </a:pPr>
            <a:r>
              <a:rPr lang="en-US" dirty="0">
                <a:ea typeface="+mn-lt"/>
                <a:cs typeface="+mn-lt"/>
              </a:rPr>
              <a:t>What do you like to do in your free time?</a:t>
            </a:r>
          </a:p>
          <a:p>
            <a:pPr marL="457200" indent="-457200">
              <a:lnSpc>
                <a:spcPct val="90000"/>
              </a:lnSpc>
            </a:pPr>
            <a:r>
              <a:rPr lang="en-US" dirty="0">
                <a:ea typeface="+mn-lt"/>
                <a:cs typeface="+mn-lt"/>
              </a:rPr>
              <a:t>How much time would you like spend in a volunteer role?</a:t>
            </a:r>
          </a:p>
          <a:p>
            <a:pPr marL="457200" indent="-457200">
              <a:lnSpc>
                <a:spcPct val="90000"/>
              </a:lnSpc>
            </a:pPr>
            <a:r>
              <a:rPr lang="en-US" dirty="0">
                <a:ea typeface="+mn-lt"/>
                <a:cs typeface="+mn-lt"/>
              </a:rPr>
              <a:t>What are your expectations for this volunteer position? </a:t>
            </a:r>
          </a:p>
        </p:txBody>
      </p:sp>
      <p:pic>
        <p:nvPicPr>
          <p:cNvPr id="7" name="Graphic 6" descr="Board Room">
            <a:extLst>
              <a:ext uri="{FF2B5EF4-FFF2-40B4-BE49-F238E27FC236}">
                <a16:creationId xmlns:a16="http://schemas.microsoft.com/office/drawing/2014/main" id="{66200705-2219-4B1F-8D00-2033CFFC5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4655" y="2145861"/>
            <a:ext cx="4008888" cy="400888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23216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C8E16-23FC-4E8E-8ADA-DB2DE0873665}"/>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cs typeface="Calibri Light"/>
              </a:rPr>
              <a:t>Introductions</a:t>
            </a:r>
            <a:endParaRPr lang="en-US" sz="320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68B4733-56EF-4236-B1C9-77345A9E2FAF}"/>
              </a:ext>
            </a:extLst>
          </p:cNvPr>
          <p:cNvGraphicFramePr>
            <a:graphicFrameLocks noGrp="1"/>
          </p:cNvGraphicFramePr>
          <p:nvPr>
            <p:ph idx="1"/>
            <p:extLst>
              <p:ext uri="{D42A27DB-BD31-4B8C-83A1-F6EECF244321}">
                <p14:modId xmlns:p14="http://schemas.microsoft.com/office/powerpoint/2010/main" val="165769872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20736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4645-8634-42FA-9EC5-4DE00E3054C0}"/>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chemeClr val="tx2"/>
                </a:solidFill>
                <a:latin typeface="+mj-lt"/>
                <a:ea typeface="+mj-ea"/>
                <a:cs typeface="+mj-cs"/>
              </a:rPr>
              <a:t>Team Activity</a:t>
            </a:r>
          </a:p>
        </p:txBody>
      </p:sp>
      <p:sp>
        <p:nvSpPr>
          <p:cNvPr id="3" name="Content Placeholder 2">
            <a:extLst>
              <a:ext uri="{FF2B5EF4-FFF2-40B4-BE49-F238E27FC236}">
                <a16:creationId xmlns:a16="http://schemas.microsoft.com/office/drawing/2014/main" id="{F292D156-E65C-420C-9263-28655689AF26}"/>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b="0" i="0" kern="1200" cap="all" dirty="0">
                <a:solidFill>
                  <a:schemeClr val="bg2"/>
                </a:solidFill>
                <a:latin typeface="+mj-lt"/>
                <a:ea typeface="+mj-ea"/>
                <a:cs typeface="+mj-cs"/>
              </a:rPr>
              <a:t>Create 3 Interview Questions your team Finds Effective For Screening</a:t>
            </a:r>
          </a:p>
        </p:txBody>
      </p:sp>
    </p:spTree>
    <p:extLst>
      <p:ext uri="{BB962C8B-B14F-4D97-AF65-F5344CB8AC3E}">
        <p14:creationId xmlns:p14="http://schemas.microsoft.com/office/powerpoint/2010/main" val="345183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B24C-91F6-4A43-B6B7-F3722572825F}"/>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2598E822-EE0C-407C-B4E6-740C341F6381}"/>
              </a:ext>
            </a:extLst>
          </p:cNvPr>
          <p:cNvSpPr>
            <a:spLocks noGrp="1"/>
          </p:cNvSpPr>
          <p:nvPr>
            <p:ph idx="1"/>
          </p:nvPr>
        </p:nvSpPr>
        <p:spPr/>
        <p:txBody>
          <a:bodyPr>
            <a:normAutofit/>
          </a:bodyPr>
          <a:lstStyle/>
          <a:p>
            <a:pPr marL="0" indent="0">
              <a:buNone/>
            </a:pPr>
            <a:r>
              <a:rPr lang="en-US" sz="4400" b="1" dirty="0"/>
              <a:t>A</a:t>
            </a:r>
            <a:r>
              <a:rPr lang="en-US" sz="4400" dirty="0"/>
              <a:t>lways</a:t>
            </a:r>
            <a:r>
              <a:rPr lang="en-US" sz="4400" b="1" dirty="0"/>
              <a:t> </a:t>
            </a:r>
          </a:p>
          <a:p>
            <a:pPr marL="0" indent="0">
              <a:buNone/>
            </a:pPr>
            <a:r>
              <a:rPr lang="en-US" sz="4400" b="1" dirty="0"/>
              <a:t>B</a:t>
            </a:r>
            <a:r>
              <a:rPr lang="en-US" sz="4400" dirty="0"/>
              <a:t>e</a:t>
            </a:r>
          </a:p>
          <a:p>
            <a:pPr marL="0" indent="0">
              <a:buNone/>
            </a:pPr>
            <a:r>
              <a:rPr lang="en-US" sz="4400" b="1" dirty="0"/>
              <a:t>C</a:t>
            </a:r>
            <a:r>
              <a:rPr lang="en-US" sz="4400" dirty="0"/>
              <a:t>onsistent</a:t>
            </a:r>
          </a:p>
        </p:txBody>
      </p:sp>
    </p:spTree>
    <p:extLst>
      <p:ext uri="{BB962C8B-B14F-4D97-AF65-F5344CB8AC3E}">
        <p14:creationId xmlns:p14="http://schemas.microsoft.com/office/powerpoint/2010/main" val="262379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D4D2F2B-C21A-4EED-A4AA-AC06D352E66D}"/>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7200" b="0" i="0" kern="1200">
                <a:solidFill>
                  <a:schemeClr val="tx2"/>
                </a:solidFill>
                <a:latin typeface="+mj-lt"/>
                <a:ea typeface="+mj-ea"/>
                <a:cs typeface="+mj-cs"/>
              </a:rPr>
              <a:t>Prepping For A Successful Interview</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775950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6AD3C-74E3-4EA3-A109-A83545A20385}"/>
              </a:ext>
            </a:extLst>
          </p:cNvPr>
          <p:cNvSpPr>
            <a:spLocks noGrp="1"/>
          </p:cNvSpPr>
          <p:nvPr>
            <p:ph type="title"/>
          </p:nvPr>
        </p:nvSpPr>
        <p:spPr>
          <a:xfrm>
            <a:off x="648931" y="629266"/>
            <a:ext cx="4166510" cy="1622321"/>
          </a:xfrm>
        </p:spPr>
        <p:txBody>
          <a:bodyPr>
            <a:normAutofit/>
          </a:bodyPr>
          <a:lstStyle/>
          <a:p>
            <a:r>
              <a:rPr lang="en-US" sz="3900">
                <a:solidFill>
                  <a:srgbClr val="EBEBEB"/>
                </a:solidFill>
                <a:cs typeface="Calibri Light"/>
              </a:rPr>
              <a:t>Set Up For A Great Interview</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descr="A close up of a piece of paper&#10;&#10;Description generated with high confidence">
            <a:extLst>
              <a:ext uri="{FF2B5EF4-FFF2-40B4-BE49-F238E27FC236}">
                <a16:creationId xmlns:a16="http://schemas.microsoft.com/office/drawing/2014/main" id="{038966D4-EBB4-4C60-BCD0-366B2FE51E0F}"/>
              </a:ext>
            </a:extLst>
          </p:cNvPr>
          <p:cNvPicPr>
            <a:picLocks noChangeAspect="1"/>
          </p:cNvPicPr>
          <p:nvPr/>
        </p:nvPicPr>
        <p:blipFill rotWithShape="1">
          <a:blip r:embed="rId2"/>
          <a:srcRect l="13991" r="13277" b="1"/>
          <a:stretch/>
        </p:blipFill>
        <p:spPr>
          <a:xfrm>
            <a:off x="6142462" y="647698"/>
            <a:ext cx="5352948" cy="5562601"/>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C1017DC-8DBD-4D03-8543-407D3B8F0FD1}"/>
              </a:ext>
            </a:extLst>
          </p:cNvPr>
          <p:cNvSpPr>
            <a:spLocks noGrp="1"/>
          </p:cNvSpPr>
          <p:nvPr>
            <p:ph idx="1"/>
          </p:nvPr>
        </p:nvSpPr>
        <p:spPr>
          <a:xfrm>
            <a:off x="648931" y="2438400"/>
            <a:ext cx="4166509" cy="3785419"/>
          </a:xfrm>
        </p:spPr>
        <p:txBody>
          <a:bodyPr vert="horz" lIns="91440" tIns="45720" rIns="91440" bIns="45720" rtlCol="0">
            <a:normAutofit/>
          </a:bodyPr>
          <a:lstStyle/>
          <a:p>
            <a:pPr>
              <a:lnSpc>
                <a:spcPct val="90000"/>
              </a:lnSpc>
            </a:pPr>
            <a:r>
              <a:rPr lang="en-US">
                <a:solidFill>
                  <a:srgbClr val="EBEBEB"/>
                </a:solidFill>
                <a:cs typeface="Calibri"/>
              </a:rPr>
              <a:t>Greet volunteer </a:t>
            </a:r>
          </a:p>
          <a:p>
            <a:pPr>
              <a:lnSpc>
                <a:spcPct val="90000"/>
              </a:lnSpc>
            </a:pPr>
            <a:r>
              <a:rPr lang="en-US">
                <a:solidFill>
                  <a:srgbClr val="EBEBEB"/>
                </a:solidFill>
                <a:cs typeface="Calibri"/>
              </a:rPr>
              <a:t>Put volunteer at ease</a:t>
            </a:r>
          </a:p>
          <a:p>
            <a:pPr>
              <a:lnSpc>
                <a:spcPct val="90000"/>
              </a:lnSpc>
            </a:pPr>
            <a:r>
              <a:rPr lang="en-US">
                <a:solidFill>
                  <a:srgbClr val="EBEBEB"/>
                </a:solidFill>
                <a:cs typeface="Calibri"/>
              </a:rPr>
              <a:t>Review program mission and goals</a:t>
            </a:r>
          </a:p>
          <a:p>
            <a:pPr>
              <a:lnSpc>
                <a:spcPct val="90000"/>
              </a:lnSpc>
            </a:pPr>
            <a:r>
              <a:rPr lang="en-US">
                <a:solidFill>
                  <a:srgbClr val="EBEBEB"/>
                </a:solidFill>
                <a:cs typeface="Calibri"/>
              </a:rPr>
              <a:t>Review job description, schedule and expectations</a:t>
            </a:r>
          </a:p>
          <a:p>
            <a:pPr>
              <a:lnSpc>
                <a:spcPct val="90000"/>
              </a:lnSpc>
            </a:pPr>
            <a:r>
              <a:rPr lang="en-US">
                <a:solidFill>
                  <a:srgbClr val="EBEBEB"/>
                </a:solidFill>
                <a:cs typeface="Calibri"/>
              </a:rPr>
              <a:t>Ask prepared questions</a:t>
            </a:r>
          </a:p>
          <a:p>
            <a:pPr>
              <a:lnSpc>
                <a:spcPct val="90000"/>
              </a:lnSpc>
            </a:pPr>
            <a:r>
              <a:rPr lang="en-US">
                <a:solidFill>
                  <a:srgbClr val="EBEBEB"/>
                </a:solidFill>
                <a:cs typeface="Calibri"/>
              </a:rPr>
              <a:t>Allow for questions</a:t>
            </a:r>
          </a:p>
          <a:p>
            <a:pPr>
              <a:lnSpc>
                <a:spcPct val="90000"/>
              </a:lnSpc>
            </a:pPr>
            <a:r>
              <a:rPr lang="en-US">
                <a:solidFill>
                  <a:srgbClr val="EBEBEB"/>
                </a:solidFill>
                <a:cs typeface="Calibri"/>
              </a:rPr>
              <a:t>Review next steps</a:t>
            </a:r>
          </a:p>
          <a:p>
            <a:pPr>
              <a:lnSpc>
                <a:spcPct val="90000"/>
              </a:lnSpc>
            </a:pPr>
            <a:r>
              <a:rPr lang="en-US">
                <a:solidFill>
                  <a:srgbClr val="EBEBEB"/>
                </a:solidFill>
                <a:cs typeface="Calibri"/>
              </a:rPr>
              <a:t>Thank volunteer for time</a:t>
            </a:r>
          </a:p>
        </p:txBody>
      </p:sp>
    </p:spTree>
    <p:extLst>
      <p:ext uri="{BB962C8B-B14F-4D97-AF65-F5344CB8AC3E}">
        <p14:creationId xmlns:p14="http://schemas.microsoft.com/office/powerpoint/2010/main" val="356280228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44" name="Freeform: Shape 4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1934645-8634-42FA-9EC5-4DE00E3054C0}"/>
              </a:ext>
            </a:extLst>
          </p:cNvPr>
          <p:cNvSpPr>
            <a:spLocks noGrp="1"/>
          </p:cNvSpPr>
          <p:nvPr>
            <p:ph type="title"/>
          </p:nvPr>
        </p:nvSpPr>
        <p:spPr>
          <a:xfrm>
            <a:off x="1154955" y="1447800"/>
            <a:ext cx="6974915" cy="3923347"/>
          </a:xfrm>
        </p:spPr>
        <p:txBody>
          <a:bodyPr vert="horz" lIns="91440" tIns="45720" rIns="91440" bIns="45720" rtlCol="0" anchor="b">
            <a:normAutofit fontScale="90000"/>
          </a:bodyPr>
          <a:lstStyle/>
          <a:p>
            <a:pPr>
              <a:lnSpc>
                <a:spcPct val="90000"/>
              </a:lnSpc>
            </a:pPr>
            <a:r>
              <a:rPr lang="en-US" sz="5600" b="0" i="0" kern="1200" cap="all" dirty="0">
                <a:latin typeface="+mj-lt"/>
                <a:ea typeface="+mj-ea"/>
                <a:cs typeface="+mj-cs"/>
              </a:rPr>
              <a:t>There is never anything wrong with seeking a second opinion</a:t>
            </a:r>
            <a:r>
              <a:rPr lang="en-US" sz="5600" cap="all" dirty="0"/>
              <a:t> or group consensus </a:t>
            </a:r>
            <a:endParaRPr lang="en-US" sz="5600" b="0" i="0" kern="1200" dirty="0">
              <a:latin typeface="+mj-lt"/>
            </a:endParaRPr>
          </a:p>
        </p:txBody>
      </p:sp>
      <p:sp>
        <p:nvSpPr>
          <p:cNvPr id="46" name="Rectangle 4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590785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1E48-2DE9-42B5-A464-DECF882FF093}"/>
              </a:ext>
            </a:extLst>
          </p:cNvPr>
          <p:cNvSpPr>
            <a:spLocks noGrp="1"/>
          </p:cNvSpPr>
          <p:nvPr>
            <p:ph type="title"/>
          </p:nvPr>
        </p:nvSpPr>
        <p:spPr>
          <a:xfrm>
            <a:off x="648930" y="629266"/>
            <a:ext cx="9252154" cy="1223983"/>
          </a:xfrm>
        </p:spPr>
        <p:txBody>
          <a:bodyPr>
            <a:normAutofit/>
          </a:bodyPr>
          <a:lstStyle/>
          <a:p>
            <a:r>
              <a:rPr lang="en-US">
                <a:cs typeface="Calibri Light"/>
              </a:rPr>
              <a:t>Challenges to Effective Interviews</a:t>
            </a:r>
            <a:endParaRPr lang="en-US"/>
          </a:p>
        </p:txBody>
      </p:sp>
      <p:sp>
        <p:nvSpPr>
          <p:cNvPr id="3" name="Content Placeholder 2">
            <a:extLst>
              <a:ext uri="{FF2B5EF4-FFF2-40B4-BE49-F238E27FC236}">
                <a16:creationId xmlns:a16="http://schemas.microsoft.com/office/drawing/2014/main" id="{16D860BD-896C-4D37-B03C-F4E9C4A54137}"/>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dirty="0">
                <a:cs typeface="Calibri"/>
              </a:rPr>
              <a:t>Introverted</a:t>
            </a:r>
          </a:p>
          <a:p>
            <a:r>
              <a:rPr lang="en-US" dirty="0">
                <a:cs typeface="Calibri"/>
              </a:rPr>
              <a:t>Talkative </a:t>
            </a:r>
          </a:p>
          <a:p>
            <a:r>
              <a:rPr lang="en-US" dirty="0">
                <a:cs typeface="Calibri"/>
              </a:rPr>
              <a:t>Unmotivated or Disinterested</a:t>
            </a:r>
          </a:p>
          <a:p>
            <a:r>
              <a:rPr lang="en-US" dirty="0">
                <a:cs typeface="Calibri"/>
              </a:rPr>
              <a:t>Inexperienced </a:t>
            </a:r>
          </a:p>
          <a:p>
            <a:r>
              <a:rPr lang="en-US" dirty="0">
                <a:cs typeface="Calibri"/>
              </a:rPr>
              <a:t>Pushy </a:t>
            </a:r>
          </a:p>
          <a:p>
            <a:r>
              <a:rPr lang="en-US" dirty="0">
                <a:cs typeface="Calibri"/>
              </a:rPr>
              <a:t>Poor Attitude</a:t>
            </a:r>
          </a:p>
          <a:p>
            <a:r>
              <a:rPr lang="en-US" dirty="0">
                <a:cs typeface="Calibri"/>
              </a:rPr>
              <a:t>Know-It-Alls</a:t>
            </a:r>
          </a:p>
          <a:p>
            <a:r>
              <a:rPr lang="en-US" dirty="0">
                <a:cs typeface="Calibri"/>
              </a:rPr>
              <a:t>Not Qualified</a:t>
            </a:r>
          </a:p>
          <a:p>
            <a:r>
              <a:rPr lang="en-US" dirty="0">
                <a:cs typeface="Calibri"/>
              </a:rPr>
              <a:t>Wrong Schedule for Program</a:t>
            </a:r>
          </a:p>
        </p:txBody>
      </p:sp>
      <p:pic>
        <p:nvPicPr>
          <p:cNvPr id="4" name="Picture 4" descr="A picture containing book, drawing&#10;&#10;Description generated with very high confidence">
            <a:extLst>
              <a:ext uri="{FF2B5EF4-FFF2-40B4-BE49-F238E27FC236}">
                <a16:creationId xmlns:a16="http://schemas.microsoft.com/office/drawing/2014/main" id="{A520645C-6704-4FD2-BFC0-758B0CF63DB1}"/>
              </a:ext>
            </a:extLst>
          </p:cNvPr>
          <p:cNvPicPr>
            <a:picLocks noChangeAspect="1"/>
          </p:cNvPicPr>
          <p:nvPr/>
        </p:nvPicPr>
        <p:blipFill rotWithShape="1">
          <a:blip r:embed="rId3"/>
          <a:stretch/>
        </p:blipFill>
        <p:spPr>
          <a:xfrm>
            <a:off x="6091916" y="2617035"/>
            <a:ext cx="5451627" cy="306654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49020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4F6EA5C-3C98-457B-A249-C97AB971DBD0}"/>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4700"/>
              <a:t>When Something Doesn't Feel Right</a:t>
            </a:r>
          </a:p>
        </p:txBody>
      </p:sp>
      <p:pic>
        <p:nvPicPr>
          <p:cNvPr id="4" name="Picture 4" descr="A picture containing furniture, table&#10;&#10;Description generated with very high confidence">
            <a:extLst>
              <a:ext uri="{FF2B5EF4-FFF2-40B4-BE49-F238E27FC236}">
                <a16:creationId xmlns:a16="http://schemas.microsoft.com/office/drawing/2014/main" id="{06B9BF06-89CB-41C0-A62A-741B80059D7F}"/>
              </a:ext>
            </a:extLst>
          </p:cNvPr>
          <p:cNvPicPr>
            <a:picLocks noChangeAspect="1"/>
          </p:cNvPicPr>
          <p:nvPr/>
        </p:nvPicPr>
        <p:blipFill rotWithShape="1">
          <a:blip r:embed="rId7"/>
          <a:srcRect b="9253"/>
          <a:stretch/>
        </p:blipFill>
        <p:spPr>
          <a:xfrm>
            <a:off x="4634682" y="10"/>
            <a:ext cx="7557319" cy="6857990"/>
          </a:xfrm>
          <a:prstGeom prst="rect">
            <a:avLst/>
          </a:prstGeom>
        </p:spPr>
      </p:pic>
      <p:sp>
        <p:nvSpPr>
          <p:cNvPr id="21" name="Rectangle 20">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5988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EA5C-3C98-457B-A249-C97AB971DBD0}"/>
              </a:ext>
            </a:extLst>
          </p:cNvPr>
          <p:cNvSpPr>
            <a:spLocks noGrp="1"/>
          </p:cNvSpPr>
          <p:nvPr>
            <p:ph type="title"/>
          </p:nvPr>
        </p:nvSpPr>
        <p:spPr>
          <a:xfrm>
            <a:off x="5224006" y="1180730"/>
            <a:ext cx="4985469" cy="763480"/>
          </a:xfrm>
        </p:spPr>
        <p:txBody>
          <a:bodyPr>
            <a:normAutofit/>
          </a:bodyPr>
          <a:lstStyle/>
          <a:p>
            <a:r>
              <a:rPr lang="en-US" dirty="0">
                <a:cs typeface="Calibri Light"/>
              </a:rPr>
              <a:t>Possible Signs</a:t>
            </a:r>
            <a:endParaRPr lang="en-US" dirty="0"/>
          </a:p>
        </p:txBody>
      </p:sp>
      <p:pic>
        <p:nvPicPr>
          <p:cNvPr id="4" name="Picture 4" descr="A picture containing furniture, table&#10;&#10;Description generated with very high confidence">
            <a:extLst>
              <a:ext uri="{FF2B5EF4-FFF2-40B4-BE49-F238E27FC236}">
                <a16:creationId xmlns:a16="http://schemas.microsoft.com/office/drawing/2014/main" id="{06B9BF06-89CB-41C0-A62A-741B80059D7F}"/>
              </a:ext>
            </a:extLst>
          </p:cNvPr>
          <p:cNvPicPr>
            <a:picLocks noChangeAspect="1"/>
          </p:cNvPicPr>
          <p:nvPr/>
        </p:nvPicPr>
        <p:blipFill rotWithShape="1">
          <a:blip r:embed="rId3"/>
          <a:srcRect r="3769" b="1"/>
          <a:stretch/>
        </p:blipFill>
        <p:spPr>
          <a:xfrm>
            <a:off x="636914" y="1256113"/>
            <a:ext cx="4261089" cy="442793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30008982-6FF1-4F45-9A09-AAAD93E423A9}"/>
              </a:ext>
            </a:extLst>
          </p:cNvPr>
          <p:cNvSpPr>
            <a:spLocks noGrp="1"/>
          </p:cNvSpPr>
          <p:nvPr>
            <p:ph idx="1"/>
          </p:nvPr>
        </p:nvSpPr>
        <p:spPr>
          <a:xfrm>
            <a:off x="5224005" y="2246050"/>
            <a:ext cx="4985469" cy="4002349"/>
          </a:xfrm>
        </p:spPr>
        <p:txBody>
          <a:bodyPr vert="horz" lIns="91440" tIns="45720" rIns="91440" bIns="45720" rtlCol="0">
            <a:normAutofit/>
          </a:bodyPr>
          <a:lstStyle/>
          <a:p>
            <a:pPr>
              <a:lnSpc>
                <a:spcPct val="90000"/>
              </a:lnSpc>
            </a:pPr>
            <a:r>
              <a:rPr lang="en-US" dirty="0">
                <a:ea typeface="+mn-lt"/>
                <a:cs typeface="+mn-lt"/>
              </a:rPr>
              <a:t>Won't answer a question or is evasive</a:t>
            </a:r>
          </a:p>
          <a:p>
            <a:pPr>
              <a:lnSpc>
                <a:spcPct val="90000"/>
              </a:lnSpc>
            </a:pPr>
            <a:r>
              <a:rPr lang="en-US" dirty="0">
                <a:ea typeface="+mn-lt"/>
                <a:cs typeface="+mn-lt"/>
              </a:rPr>
              <a:t>Seems confused</a:t>
            </a:r>
          </a:p>
          <a:p>
            <a:pPr>
              <a:lnSpc>
                <a:spcPct val="90000"/>
              </a:lnSpc>
            </a:pPr>
            <a:r>
              <a:rPr lang="en-US" dirty="0">
                <a:ea typeface="+mn-lt"/>
                <a:cs typeface="+mn-lt"/>
              </a:rPr>
              <a:t>Can't follow directions</a:t>
            </a:r>
          </a:p>
          <a:p>
            <a:pPr>
              <a:lnSpc>
                <a:spcPct val="90000"/>
              </a:lnSpc>
            </a:pPr>
            <a:r>
              <a:rPr lang="en-US" dirty="0">
                <a:ea typeface="+mn-lt"/>
                <a:cs typeface="+mn-lt"/>
              </a:rPr>
              <a:t>Arrogant</a:t>
            </a:r>
          </a:p>
          <a:p>
            <a:pPr>
              <a:lnSpc>
                <a:spcPct val="90000"/>
              </a:lnSpc>
            </a:pPr>
            <a:r>
              <a:rPr lang="en-US" dirty="0">
                <a:ea typeface="+mn-lt"/>
                <a:cs typeface="+mn-lt"/>
              </a:rPr>
              <a:t>Indifference</a:t>
            </a:r>
          </a:p>
          <a:p>
            <a:pPr>
              <a:lnSpc>
                <a:spcPct val="90000"/>
              </a:lnSpc>
            </a:pPr>
            <a:r>
              <a:rPr lang="en-US" dirty="0">
                <a:ea typeface="+mn-lt"/>
                <a:cs typeface="+mn-lt"/>
              </a:rPr>
              <a:t>Absence of questions</a:t>
            </a:r>
          </a:p>
          <a:p>
            <a:pPr>
              <a:lnSpc>
                <a:spcPct val="90000"/>
              </a:lnSpc>
            </a:pPr>
            <a:r>
              <a:rPr lang="en-US" dirty="0">
                <a:ea typeface="+mn-lt"/>
                <a:cs typeface="+mn-lt"/>
              </a:rPr>
              <a:t>Complains about other volunteer programs</a:t>
            </a:r>
          </a:p>
        </p:txBody>
      </p:sp>
    </p:spTree>
    <p:extLst>
      <p:ext uri="{BB962C8B-B14F-4D97-AF65-F5344CB8AC3E}">
        <p14:creationId xmlns:p14="http://schemas.microsoft.com/office/powerpoint/2010/main" val="63102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9" name="Rectangle 3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F292D156-E65C-420C-9263-28655689AF26}"/>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b="0" i="0" kern="1200" cap="all">
                <a:solidFill>
                  <a:schemeClr val="tx1">
                    <a:lumMod val="85000"/>
                    <a:lumOff val="15000"/>
                  </a:schemeClr>
                </a:solidFill>
                <a:latin typeface="+mj-lt"/>
                <a:ea typeface="+mj-ea"/>
                <a:cs typeface="+mj-cs"/>
              </a:rPr>
              <a:t>What Red Flags Have You Experienced And What Did You Do?</a:t>
            </a:r>
          </a:p>
        </p:txBody>
      </p:sp>
      <p:sp>
        <p:nvSpPr>
          <p:cNvPr id="2" name="Title 1">
            <a:extLst>
              <a:ext uri="{FF2B5EF4-FFF2-40B4-BE49-F238E27FC236}">
                <a16:creationId xmlns:a16="http://schemas.microsoft.com/office/drawing/2014/main" id="{E1934645-8634-42FA-9EC5-4DE00E3054C0}"/>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a:solidFill>
                  <a:schemeClr val="tx2"/>
                </a:solidFill>
                <a:latin typeface="+mj-lt"/>
                <a:ea typeface="+mj-ea"/>
                <a:cs typeface="+mj-cs"/>
              </a:rPr>
              <a:t>Discussion</a:t>
            </a:r>
          </a:p>
        </p:txBody>
      </p:sp>
      <p:sp>
        <p:nvSpPr>
          <p:cNvPr id="47" name="Rectangle 4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0343635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0"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02A5A05-8F3F-44E6-98A9-805DF4F1451E}"/>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7200" b="0" i="0" kern="1200">
                <a:solidFill>
                  <a:schemeClr val="tx2"/>
                </a:solidFill>
                <a:latin typeface="+mj-lt"/>
                <a:ea typeface="+mj-ea"/>
                <a:cs typeface="+mj-cs"/>
              </a:rPr>
              <a:t>Other Types of Volunteer Screening</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485402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29EB-402A-4BD4-8332-BFFF6E450E9D}"/>
              </a:ext>
            </a:extLst>
          </p:cNvPr>
          <p:cNvSpPr>
            <a:spLocks noGrp="1"/>
          </p:cNvSpPr>
          <p:nvPr>
            <p:ph type="title"/>
          </p:nvPr>
        </p:nvSpPr>
        <p:spPr/>
        <p:txBody>
          <a:bodyPr/>
          <a:lstStyle/>
          <a:p>
            <a:r>
              <a:rPr lang="en-US">
                <a:cs typeface="Calibri Light"/>
              </a:rPr>
              <a:t>Why Screen Volunteers?</a:t>
            </a:r>
          </a:p>
        </p:txBody>
      </p:sp>
      <p:sp>
        <p:nvSpPr>
          <p:cNvPr id="3" name="Content Placeholder 2">
            <a:extLst>
              <a:ext uri="{FF2B5EF4-FFF2-40B4-BE49-F238E27FC236}">
                <a16:creationId xmlns:a16="http://schemas.microsoft.com/office/drawing/2014/main" id="{95FC28EE-62F9-45AA-B0F3-B7CC567438D2}"/>
              </a:ext>
            </a:extLst>
          </p:cNvPr>
          <p:cNvSpPr>
            <a:spLocks noGrp="1"/>
          </p:cNvSpPr>
          <p:nvPr>
            <p:ph idx="1"/>
          </p:nvPr>
        </p:nvSpPr>
        <p:spPr/>
        <p:txBody>
          <a:bodyPr vert="horz" lIns="91440" tIns="45720" rIns="91440" bIns="45720" rtlCol="0" anchor="t">
            <a:normAutofit/>
          </a:bodyPr>
          <a:lstStyle/>
          <a:p>
            <a:pPr marL="0" indent="0">
              <a:lnSpc>
                <a:spcPct val="90000"/>
              </a:lnSpc>
              <a:buNone/>
            </a:pPr>
            <a:r>
              <a:rPr lang="en-US" sz="3600" dirty="0">
                <a:latin typeface="Calibri"/>
                <a:cs typeface="Calibri"/>
              </a:rPr>
              <a:t>Screening helps us find the right person for the volunteer opportunity to ensure success for the organization </a:t>
            </a:r>
            <a:r>
              <a:rPr lang="en-US" sz="3600" i="1" dirty="0">
                <a:latin typeface="Calibri"/>
                <a:cs typeface="Calibri"/>
              </a:rPr>
              <a:t>and </a:t>
            </a:r>
            <a:r>
              <a:rPr lang="en-US" sz="3600" dirty="0">
                <a:latin typeface="Calibri"/>
                <a:cs typeface="Calibri"/>
              </a:rPr>
              <a:t>the volunteer. Without proper screening, we may miss red flags, poor alignment between skills and the job, or make wrong assumptions about fit. How do you make sure you have the right person the first time?</a:t>
            </a:r>
            <a:endParaRPr lang="en-US" sz="3600" dirty="0">
              <a:ea typeface="+mj-lt"/>
              <a:cs typeface="+mj-lt"/>
            </a:endParaRPr>
          </a:p>
          <a:p>
            <a:pPr marL="0" indent="0">
              <a:buNone/>
            </a:pPr>
            <a:endParaRPr lang="en-US" dirty="0">
              <a:cs typeface="Calibri"/>
            </a:endParaRPr>
          </a:p>
        </p:txBody>
      </p:sp>
    </p:spTree>
    <p:extLst>
      <p:ext uri="{BB962C8B-B14F-4D97-AF65-F5344CB8AC3E}">
        <p14:creationId xmlns:p14="http://schemas.microsoft.com/office/powerpoint/2010/main" val="312680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ABDF-EC85-477A-99BA-8DBFFB7814C4}"/>
              </a:ext>
            </a:extLst>
          </p:cNvPr>
          <p:cNvSpPr>
            <a:spLocks noGrp="1"/>
          </p:cNvSpPr>
          <p:nvPr>
            <p:ph type="title"/>
          </p:nvPr>
        </p:nvSpPr>
        <p:spPr/>
        <p:txBody>
          <a:bodyPr/>
          <a:lstStyle/>
          <a:p>
            <a:r>
              <a:rPr lang="en-US">
                <a:cs typeface="Calibri Light"/>
              </a:rPr>
              <a:t>Reference Checks</a:t>
            </a:r>
            <a:endParaRPr lang="en-US"/>
          </a:p>
        </p:txBody>
      </p:sp>
      <p:sp>
        <p:nvSpPr>
          <p:cNvPr id="3" name="Content Placeholder 2">
            <a:extLst>
              <a:ext uri="{FF2B5EF4-FFF2-40B4-BE49-F238E27FC236}">
                <a16:creationId xmlns:a16="http://schemas.microsoft.com/office/drawing/2014/main" id="{0EF9494A-49B7-4384-9B8A-B474C1A49C8A}"/>
              </a:ext>
            </a:extLst>
          </p:cNvPr>
          <p:cNvSpPr>
            <a:spLocks noGrp="1"/>
          </p:cNvSpPr>
          <p:nvPr>
            <p:ph sz="half" idx="1"/>
          </p:nvPr>
        </p:nvSpPr>
        <p:spPr/>
        <p:txBody>
          <a:bodyPr vert="horz" lIns="91440" tIns="45720" rIns="91440" bIns="45720" rtlCol="0" anchor="t">
            <a:normAutofit/>
          </a:bodyPr>
          <a:lstStyle/>
          <a:p>
            <a:r>
              <a:rPr lang="en-US">
                <a:cs typeface="Calibri"/>
              </a:rPr>
              <a:t>A more personal, well rounded view/picture of volunteer</a:t>
            </a:r>
          </a:p>
          <a:p>
            <a:r>
              <a:rPr lang="en-US">
                <a:ea typeface="+mn-lt"/>
                <a:cs typeface="+mn-lt"/>
              </a:rPr>
              <a:t>Tend to be less formal</a:t>
            </a:r>
          </a:p>
          <a:p>
            <a:r>
              <a:rPr lang="en-US">
                <a:ea typeface="+mn-lt"/>
                <a:cs typeface="+mn-lt"/>
              </a:rPr>
              <a:t>May be time consuming, especially if references are hard to reach</a:t>
            </a:r>
            <a:endParaRPr lang="en-US">
              <a:cs typeface="Calibri"/>
            </a:endParaRPr>
          </a:p>
          <a:p>
            <a:endParaRPr lang="en-US">
              <a:cs typeface="Calibri"/>
            </a:endParaRPr>
          </a:p>
          <a:p>
            <a:endParaRPr lang="en-US">
              <a:cs typeface="Calibri"/>
            </a:endParaRPr>
          </a:p>
        </p:txBody>
      </p:sp>
      <p:sp>
        <p:nvSpPr>
          <p:cNvPr id="4" name="Content Placeholder 3">
            <a:extLst>
              <a:ext uri="{FF2B5EF4-FFF2-40B4-BE49-F238E27FC236}">
                <a16:creationId xmlns:a16="http://schemas.microsoft.com/office/drawing/2014/main" id="{B63B887E-5D12-4256-AF7F-18B3158DAF1A}"/>
              </a:ext>
            </a:extLst>
          </p:cNvPr>
          <p:cNvSpPr>
            <a:spLocks noGrp="1"/>
          </p:cNvSpPr>
          <p:nvPr>
            <p:ph sz="half" idx="2"/>
          </p:nvPr>
        </p:nvSpPr>
        <p:spPr/>
        <p:txBody>
          <a:bodyPr vert="horz" lIns="91440" tIns="45720" rIns="91440" bIns="45720" rtlCol="0" anchor="t">
            <a:normAutofit/>
          </a:bodyPr>
          <a:lstStyle/>
          <a:p>
            <a:endParaRPr lang="en-US">
              <a:cs typeface="Calibri"/>
            </a:endParaRPr>
          </a:p>
          <a:p>
            <a:endParaRPr lang="en-US">
              <a:cs typeface="Calibri"/>
            </a:endParaRPr>
          </a:p>
        </p:txBody>
      </p:sp>
      <p:pic>
        <p:nvPicPr>
          <p:cNvPr id="7" name="Picture 7" descr="A picture containing computer, drawing, table&#10;&#10;Description generated with very high confidence">
            <a:extLst>
              <a:ext uri="{FF2B5EF4-FFF2-40B4-BE49-F238E27FC236}">
                <a16:creationId xmlns:a16="http://schemas.microsoft.com/office/drawing/2014/main" id="{5CAF384F-AC03-4DC4-BDB6-C25D2D32D9D9}"/>
              </a:ext>
            </a:extLst>
          </p:cNvPr>
          <p:cNvPicPr>
            <a:picLocks noChangeAspect="1"/>
          </p:cNvPicPr>
          <p:nvPr/>
        </p:nvPicPr>
        <p:blipFill>
          <a:blip r:embed="rId2"/>
          <a:stretch>
            <a:fillRect/>
          </a:stretch>
        </p:blipFill>
        <p:spPr>
          <a:xfrm>
            <a:off x="5946276" y="1822733"/>
            <a:ext cx="5424682" cy="4193739"/>
          </a:xfrm>
          <a:prstGeom prst="rect">
            <a:avLst/>
          </a:prstGeom>
        </p:spPr>
      </p:pic>
    </p:spTree>
    <p:extLst>
      <p:ext uri="{BB962C8B-B14F-4D97-AF65-F5344CB8AC3E}">
        <p14:creationId xmlns:p14="http://schemas.microsoft.com/office/powerpoint/2010/main" val="227494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91996-F486-4DBB-8130-ECD6D0C06A04}"/>
              </a:ext>
            </a:extLst>
          </p:cNvPr>
          <p:cNvSpPr>
            <a:spLocks noGrp="1"/>
          </p:cNvSpPr>
          <p:nvPr>
            <p:ph type="title"/>
          </p:nvPr>
        </p:nvSpPr>
        <p:spPr>
          <a:xfrm>
            <a:off x="648931" y="2431456"/>
            <a:ext cx="4166510" cy="1888416"/>
          </a:xfrm>
        </p:spPr>
        <p:txBody>
          <a:bodyPr vert="horz" lIns="91440" tIns="45720" rIns="91440" bIns="45720" rtlCol="0" anchor="t">
            <a:normAutofit/>
          </a:bodyPr>
          <a:lstStyle/>
          <a:p>
            <a:r>
              <a:rPr lang="en-US" b="0" i="0" kern="1200">
                <a:solidFill>
                  <a:srgbClr val="EBEBEB"/>
                </a:solidFill>
                <a:latin typeface="+mj-lt"/>
                <a:ea typeface="+mj-ea"/>
                <a:cs typeface="+mj-cs"/>
              </a:rPr>
              <a:t>Background Checks</a:t>
            </a:r>
          </a:p>
        </p:txBody>
      </p:sp>
      <p:sp>
        <p:nvSpPr>
          <p:cNvPr id="2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5" descr="A picture containing bottle, table, sign&#10;&#10;Description generated with very high confidence">
            <a:extLst>
              <a:ext uri="{FF2B5EF4-FFF2-40B4-BE49-F238E27FC236}">
                <a16:creationId xmlns:a16="http://schemas.microsoft.com/office/drawing/2014/main" id="{D3D61EB9-9B8A-4A5B-84B6-424C735F5088}"/>
              </a:ext>
            </a:extLst>
          </p:cNvPr>
          <p:cNvPicPr>
            <a:picLocks noGrp="1" noChangeAspect="1"/>
          </p:cNvPicPr>
          <p:nvPr>
            <p:ph sz="half" idx="2"/>
          </p:nvPr>
        </p:nvPicPr>
        <p:blipFill>
          <a:blip r:embed="rId6"/>
          <a:stretch>
            <a:fillRect/>
          </a:stretch>
        </p:blipFill>
        <p:spPr>
          <a:xfrm>
            <a:off x="6093992" y="1896217"/>
            <a:ext cx="5449889" cy="3065562"/>
          </a:xfrm>
          <a:prstGeom prst="rect">
            <a:avLst/>
          </a:prstGeom>
          <a:effectLst/>
        </p:spPr>
      </p:pic>
      <p:sp>
        <p:nvSpPr>
          <p:cNvPr id="28" name="Rectangle 2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94464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1D85-ADA9-4C42-AB90-3E993686315A}"/>
              </a:ext>
            </a:extLst>
          </p:cNvPr>
          <p:cNvSpPr>
            <a:spLocks noGrp="1"/>
          </p:cNvSpPr>
          <p:nvPr>
            <p:ph type="title"/>
          </p:nvPr>
        </p:nvSpPr>
        <p:spPr>
          <a:xfrm>
            <a:off x="648929" y="1063417"/>
            <a:ext cx="3505495" cy="4675396"/>
          </a:xfrm>
        </p:spPr>
        <p:txBody>
          <a:bodyPr anchor="ctr">
            <a:normAutofit/>
          </a:bodyPr>
          <a:lstStyle/>
          <a:p>
            <a:r>
              <a:rPr lang="en-US">
                <a:solidFill>
                  <a:srgbClr val="F2F2F2"/>
                </a:solidFill>
                <a:cs typeface="Calibri Light"/>
              </a:rPr>
              <a:t>Types Of Background Checks</a:t>
            </a:r>
            <a:endParaRPr lang="en-US">
              <a:solidFill>
                <a:srgbClr val="F2F2F2"/>
              </a:solidFill>
            </a:endParaRPr>
          </a:p>
        </p:txBody>
      </p:sp>
      <p:sp>
        <p:nvSpPr>
          <p:cNvPr id="15"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44CEC63-3AA4-4CA6-AE5A-7E1698172E3E}"/>
              </a:ext>
            </a:extLst>
          </p:cNvPr>
          <p:cNvGraphicFramePr>
            <a:graphicFrameLocks noGrp="1"/>
          </p:cNvGraphicFramePr>
          <p:nvPr>
            <p:ph idx="1"/>
            <p:extLst>
              <p:ext uri="{D42A27DB-BD31-4B8C-83A1-F6EECF244321}">
                <p14:modId xmlns:p14="http://schemas.microsoft.com/office/powerpoint/2010/main" val="723946152"/>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20549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D4EC0D-6321-4A1F-A8E8-A13D5112ADF8}"/>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a:t>Skills Testing</a:t>
            </a:r>
          </a:p>
        </p:txBody>
      </p:sp>
      <p:pic>
        <p:nvPicPr>
          <p:cNvPr id="5" name="Picture 5" descr="A close up of a piece of paper&#10;&#10;Description generated with very high confidence">
            <a:extLst>
              <a:ext uri="{FF2B5EF4-FFF2-40B4-BE49-F238E27FC236}">
                <a16:creationId xmlns:a16="http://schemas.microsoft.com/office/drawing/2014/main" id="{86A622FF-03E0-44FC-A9A8-A557861D4BE6}"/>
              </a:ext>
            </a:extLst>
          </p:cNvPr>
          <p:cNvPicPr>
            <a:picLocks noChangeAspect="1"/>
          </p:cNvPicPr>
          <p:nvPr/>
        </p:nvPicPr>
        <p:blipFill rotWithShape="1">
          <a:blip r:embed="rId7"/>
          <a:srcRect l="26857" r="8183"/>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02D5ABB5-3B1B-4A91-89D0-39275E8CCC25}"/>
              </a:ext>
            </a:extLst>
          </p:cNvPr>
          <p:cNvSpPr>
            <a:spLocks noGrp="1"/>
          </p:cNvSpPr>
          <p:nvPr>
            <p:ph sz="half" idx="1"/>
          </p:nvPr>
        </p:nvSpPr>
        <p:spPr>
          <a:xfrm>
            <a:off x="6750752" y="2052214"/>
            <a:ext cx="4338409" cy="4196185"/>
          </a:xfrm>
        </p:spPr>
        <p:txBody>
          <a:bodyPr vert="horz" lIns="91440" tIns="45720" rIns="91440" bIns="45720" rtlCol="0">
            <a:normAutofit/>
          </a:bodyPr>
          <a:lstStyle/>
          <a:p>
            <a:r>
              <a:rPr lang="en-US"/>
              <a:t>Provides a baseline for skills and abilities</a:t>
            </a:r>
          </a:p>
          <a:p>
            <a:r>
              <a:rPr lang="en-US"/>
              <a:t>Sets the tone for volunteer's expectation</a:t>
            </a:r>
          </a:p>
          <a:p>
            <a:r>
              <a:rPr lang="en-US"/>
              <a:t>Can be expensive, time consuming</a:t>
            </a:r>
          </a:p>
          <a:p>
            <a:r>
              <a:rPr lang="en-US"/>
              <a:t>Make sure it is necessary and consistently administered</a:t>
            </a:r>
          </a:p>
          <a:p>
            <a:endParaRPr lang="en-US"/>
          </a:p>
        </p:txBody>
      </p:sp>
    </p:spTree>
    <p:extLst>
      <p:ext uri="{BB962C8B-B14F-4D97-AF65-F5344CB8AC3E}">
        <p14:creationId xmlns:p14="http://schemas.microsoft.com/office/powerpoint/2010/main" val="757585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7E1DC65A-B153-4715-8675-5D2F60849A5A}"/>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Ski Patrol (Sample of Posting)</a:t>
            </a:r>
            <a:endParaRPr lang="en-US">
              <a:solidFill>
                <a:srgbClr val="FFFFFF"/>
              </a:solidFill>
            </a:endParaRPr>
          </a:p>
        </p:txBody>
      </p:sp>
      <p:sp>
        <p:nvSpPr>
          <p:cNvPr id="5" name="Content Placeholder 4">
            <a:extLst>
              <a:ext uri="{FF2B5EF4-FFF2-40B4-BE49-F238E27FC236}">
                <a16:creationId xmlns:a16="http://schemas.microsoft.com/office/drawing/2014/main" id="{774579DB-CB8C-4EC8-AC31-1BBEA9BFE28F}"/>
              </a:ext>
            </a:extLst>
          </p:cNvPr>
          <p:cNvSpPr>
            <a:spLocks noGrp="1"/>
          </p:cNvSpPr>
          <p:nvPr>
            <p:ph idx="1"/>
          </p:nvPr>
        </p:nvSpPr>
        <p:spPr>
          <a:xfrm>
            <a:off x="1103312" y="2763520"/>
            <a:ext cx="8946541" cy="3484879"/>
          </a:xfrm>
        </p:spPr>
        <p:txBody>
          <a:bodyPr vert="horz" lIns="91440" tIns="45720" rIns="91440" bIns="45720" rtlCol="0">
            <a:normAutofit/>
          </a:bodyPr>
          <a:lstStyle/>
          <a:p>
            <a:pPr marL="0" indent="0">
              <a:spcBef>
                <a:spcPct val="0"/>
              </a:spcBef>
              <a:spcAft>
                <a:spcPts val="600"/>
              </a:spcAft>
              <a:buNone/>
            </a:pPr>
            <a:r>
              <a:rPr lang="en-US" dirty="0">
                <a:cs typeface="Calibri Light"/>
              </a:rPr>
              <a:t>Naturally, a commitment is required. After you enlist, you are required to take an advanced first aid training course (the vast majority of new patrollers have no prior first aid experience). It's interesting and challenging with an opportunity to learn new skills. In addition, there is CPR and AED training. Once the snow flies, an on snow training module is required to learn the skills of moving a rescue toboggan with a loaded patient under different scenarios. During the ski season, you are required to cover patrol shifts (normally 1-2 per week) as part of your patrol's commitment to the resort, but you pick your schedule. </a:t>
            </a:r>
          </a:p>
        </p:txBody>
      </p:sp>
    </p:spTree>
    <p:extLst>
      <p:ext uri="{BB962C8B-B14F-4D97-AF65-F5344CB8AC3E}">
        <p14:creationId xmlns:p14="http://schemas.microsoft.com/office/powerpoint/2010/main" val="383406143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 name="Oval 20">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5" name="Picture 24">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 name="Rectangle 2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934645-8634-42FA-9EC5-4DE00E3054C0}"/>
              </a:ext>
            </a:extLst>
          </p:cNvPr>
          <p:cNvSpPr>
            <a:spLocks noGrp="1"/>
          </p:cNvSpPr>
          <p:nvPr>
            <p:ph type="title"/>
          </p:nvPr>
        </p:nvSpPr>
        <p:spPr>
          <a:xfrm>
            <a:off x="8201837" y="1454963"/>
            <a:ext cx="3342462" cy="3308380"/>
          </a:xfrm>
        </p:spPr>
        <p:txBody>
          <a:bodyPr vert="horz" lIns="91440" tIns="45720" rIns="91440" bIns="45720" rtlCol="0" anchor="b">
            <a:normAutofit/>
          </a:bodyPr>
          <a:lstStyle/>
          <a:p>
            <a:r>
              <a:rPr lang="en-US" sz="4200"/>
              <a:t>Shadowing </a:t>
            </a:r>
          </a:p>
        </p:txBody>
      </p:sp>
      <p:sp>
        <p:nvSpPr>
          <p:cNvPr id="3" name="Content Placeholder 2">
            <a:extLst>
              <a:ext uri="{FF2B5EF4-FFF2-40B4-BE49-F238E27FC236}">
                <a16:creationId xmlns:a16="http://schemas.microsoft.com/office/drawing/2014/main" id="{F292D156-E65C-420C-9263-28655689AF26}"/>
              </a:ext>
            </a:extLst>
          </p:cNvPr>
          <p:cNvSpPr>
            <a:spLocks noGrp="1"/>
          </p:cNvSpPr>
          <p:nvPr>
            <p:ph type="body" idx="1"/>
          </p:nvPr>
        </p:nvSpPr>
        <p:spPr>
          <a:xfrm>
            <a:off x="8201837" y="4763342"/>
            <a:ext cx="3342462" cy="1485055"/>
          </a:xfrm>
        </p:spPr>
        <p:txBody>
          <a:bodyPr vert="horz" lIns="91440" tIns="45720" rIns="91440" bIns="45720" rtlCol="0" anchor="t">
            <a:normAutofit/>
          </a:bodyPr>
          <a:lstStyle/>
          <a:p>
            <a:r>
              <a:rPr lang="en-US" sz="1800"/>
              <a:t>Working With An Experienced Volunteer Who Can Explain The Role And Confirm Interest</a:t>
            </a:r>
          </a:p>
        </p:txBody>
      </p:sp>
      <p:pic>
        <p:nvPicPr>
          <p:cNvPr id="12" name="Picture 11">
            <a:extLst>
              <a:ext uri="{FF2B5EF4-FFF2-40B4-BE49-F238E27FC236}">
                <a16:creationId xmlns:a16="http://schemas.microsoft.com/office/drawing/2014/main" id="{7620A51B-8123-4FB4-94EA-9D0F23719E55}"/>
              </a:ext>
            </a:extLst>
          </p:cNvPr>
          <p:cNvPicPr>
            <a:picLocks noChangeAspect="1"/>
          </p:cNvPicPr>
          <p:nvPr/>
        </p:nvPicPr>
        <p:blipFill rotWithShape="1">
          <a:blip r:embed="rId7"/>
          <a:srcRect l="17772"/>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72411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F292D156-E65C-420C-9263-28655689AF26}"/>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sz="1900">
                <a:solidFill>
                  <a:schemeClr val="tx1">
                    <a:lumMod val="85000"/>
                    <a:lumOff val="15000"/>
                  </a:schemeClr>
                </a:solidFill>
              </a:rPr>
              <a:t>What if something still does not feel right?</a:t>
            </a:r>
            <a:endParaRPr lang="en-US" sz="1900" b="0" i="0" kern="1200" cap="all" dirty="0">
              <a:solidFill>
                <a:schemeClr val="tx1">
                  <a:lumMod val="85000"/>
                  <a:lumOff val="15000"/>
                </a:schemeClr>
              </a:solidFill>
              <a:latin typeface="+mj-lt"/>
            </a:endParaRPr>
          </a:p>
        </p:txBody>
      </p:sp>
      <p:sp>
        <p:nvSpPr>
          <p:cNvPr id="2" name="Title 1">
            <a:extLst>
              <a:ext uri="{FF2B5EF4-FFF2-40B4-BE49-F238E27FC236}">
                <a16:creationId xmlns:a16="http://schemas.microsoft.com/office/drawing/2014/main" id="{E1934645-8634-42FA-9EC5-4DE00E3054C0}"/>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a:solidFill>
                  <a:schemeClr val="tx2"/>
                </a:solidFill>
                <a:latin typeface="+mj-lt"/>
                <a:ea typeface="+mj-ea"/>
                <a:cs typeface="+mj-cs"/>
              </a:rPr>
              <a:t>Discussion</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203446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BA8D-B573-4B75-A37E-22DED9112D94}"/>
              </a:ext>
            </a:extLst>
          </p:cNvPr>
          <p:cNvSpPr>
            <a:spLocks noGrp="1"/>
          </p:cNvSpPr>
          <p:nvPr>
            <p:ph type="title"/>
          </p:nvPr>
        </p:nvSpPr>
        <p:spPr/>
        <p:txBody>
          <a:bodyPr/>
          <a:lstStyle/>
          <a:p>
            <a:r>
              <a:rPr lang="en-US" b="1" dirty="0"/>
              <a:t>A</a:t>
            </a:r>
            <a:r>
              <a:rPr lang="en-US" dirty="0"/>
              <a:t>lways </a:t>
            </a:r>
            <a:br>
              <a:rPr lang="en-US" dirty="0"/>
            </a:br>
            <a:r>
              <a:rPr lang="en-US" b="1" dirty="0"/>
              <a:t>B</a:t>
            </a:r>
            <a:r>
              <a:rPr lang="en-US" dirty="0"/>
              <a:t>e </a:t>
            </a:r>
            <a:br>
              <a:rPr lang="en-US" dirty="0"/>
            </a:br>
            <a:r>
              <a:rPr lang="en-US" b="1" dirty="0"/>
              <a:t>C</a:t>
            </a:r>
            <a:r>
              <a:rPr lang="en-US" dirty="0"/>
              <a:t>onsistent!!!</a:t>
            </a:r>
          </a:p>
        </p:txBody>
      </p:sp>
      <p:sp>
        <p:nvSpPr>
          <p:cNvPr id="3" name="Text Placeholder 2">
            <a:extLst>
              <a:ext uri="{FF2B5EF4-FFF2-40B4-BE49-F238E27FC236}">
                <a16:creationId xmlns:a16="http://schemas.microsoft.com/office/drawing/2014/main" id="{F51D2044-28A4-473C-8E84-A4E22181175B}"/>
              </a:ext>
            </a:extLst>
          </p:cNvPr>
          <p:cNvSpPr>
            <a:spLocks noGrp="1"/>
          </p:cNvSpPr>
          <p:nvPr>
            <p:ph type="body" idx="1"/>
          </p:nvPr>
        </p:nvSpPr>
        <p:spPr/>
        <p:txBody>
          <a:bodyPr/>
          <a:lstStyle/>
          <a:p>
            <a:r>
              <a:rPr lang="en-US" dirty="0"/>
              <a:t>If I have not stressed this enough…</a:t>
            </a:r>
          </a:p>
        </p:txBody>
      </p:sp>
    </p:spTree>
    <p:extLst>
      <p:ext uri="{BB962C8B-B14F-4D97-AF65-F5344CB8AC3E}">
        <p14:creationId xmlns:p14="http://schemas.microsoft.com/office/powerpoint/2010/main" val="2288960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4645-8634-42FA-9EC5-4DE00E3054C0}"/>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000" b="0" i="0" kern="1200">
                <a:solidFill>
                  <a:srgbClr val="EBEBEB"/>
                </a:solidFill>
                <a:latin typeface="+mj-lt"/>
                <a:ea typeface="+mj-ea"/>
                <a:cs typeface="+mj-cs"/>
              </a:rPr>
              <a:t>Questions</a:t>
            </a:r>
          </a:p>
        </p:txBody>
      </p:sp>
      <p:sp>
        <p:nvSpPr>
          <p:cNvPr id="26"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8" name="Freeform: Shape 27">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descr="Help">
            <a:extLst>
              <a:ext uri="{FF2B5EF4-FFF2-40B4-BE49-F238E27FC236}">
                <a16:creationId xmlns:a16="http://schemas.microsoft.com/office/drawing/2014/main" id="{91814B8A-32CF-4C56-8DA2-F3A00B6737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115" y="647698"/>
            <a:ext cx="5562139" cy="5562139"/>
          </a:xfrm>
          <a:prstGeom prst="rect">
            <a:avLst/>
          </a:prstGeom>
          <a:effectLst/>
        </p:spPr>
      </p:pic>
    </p:spTree>
    <p:extLst>
      <p:ext uri="{BB962C8B-B14F-4D97-AF65-F5344CB8AC3E}">
        <p14:creationId xmlns:p14="http://schemas.microsoft.com/office/powerpoint/2010/main" val="394184908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991D5B3-B1DA-4281-8CDD-304BE7ED952B}"/>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a:solidFill>
                  <a:schemeClr val="tx2"/>
                </a:solidFill>
                <a:latin typeface="+mj-lt"/>
                <a:ea typeface="+mj-ea"/>
                <a:cs typeface="+mj-cs"/>
              </a:rPr>
              <a:t>Thank You!</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62606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67CAA4A-CAA0-4443-8680-5804FDF99B57}"/>
              </a:ext>
            </a:extLst>
          </p:cNvPr>
          <p:cNvSpPr>
            <a:spLocks noGrp="1"/>
          </p:cNvSpPr>
          <p:nvPr>
            <p:ph type="title"/>
          </p:nvPr>
        </p:nvSpPr>
        <p:spPr>
          <a:xfrm>
            <a:off x="806195" y="804672"/>
            <a:ext cx="3521359" cy="5248656"/>
          </a:xfrm>
        </p:spPr>
        <p:txBody>
          <a:bodyPr anchor="ctr">
            <a:normAutofit/>
          </a:bodyPr>
          <a:lstStyle/>
          <a:p>
            <a:pPr algn="ctr"/>
            <a:r>
              <a:rPr lang="en-US" dirty="0">
                <a:cs typeface="Calibri Light"/>
              </a:rPr>
              <a:t>Effective Interviewing and  Screening</a:t>
            </a:r>
          </a:p>
        </p:txBody>
      </p:sp>
      <p:sp>
        <p:nvSpPr>
          <p:cNvPr id="3" name="Content Placeholder 2">
            <a:extLst>
              <a:ext uri="{FF2B5EF4-FFF2-40B4-BE49-F238E27FC236}">
                <a16:creationId xmlns:a16="http://schemas.microsoft.com/office/drawing/2014/main" id="{C68F69F7-0BDC-4823-ABBE-03281A1927BE}"/>
              </a:ext>
            </a:extLst>
          </p:cNvPr>
          <p:cNvSpPr>
            <a:spLocks noGrp="1"/>
          </p:cNvSpPr>
          <p:nvPr>
            <p:ph idx="1"/>
          </p:nvPr>
        </p:nvSpPr>
        <p:spPr>
          <a:xfrm>
            <a:off x="4975861" y="804671"/>
            <a:ext cx="6399930" cy="5248657"/>
          </a:xfrm>
        </p:spPr>
        <p:txBody>
          <a:bodyPr vert="horz" lIns="91440" tIns="45720" rIns="91440" bIns="45720" rtlCol="0" anchor="ctr">
            <a:normAutofit/>
          </a:bodyPr>
          <a:lstStyle/>
          <a:p>
            <a:r>
              <a:rPr lang="en-US">
                <a:cs typeface="Calibri"/>
              </a:rPr>
              <a:t>Meets funding, grant and safety requirements</a:t>
            </a:r>
          </a:p>
          <a:p>
            <a:r>
              <a:rPr lang="en-US">
                <a:cs typeface="Calibri"/>
              </a:rPr>
              <a:t>Saves time</a:t>
            </a:r>
          </a:p>
          <a:p>
            <a:r>
              <a:rPr lang="en-US">
                <a:cs typeface="Calibri"/>
              </a:rPr>
              <a:t>Saves money</a:t>
            </a:r>
          </a:p>
          <a:p>
            <a:r>
              <a:rPr lang="en-US">
                <a:cs typeface="Calibri"/>
              </a:rPr>
              <a:t>Creates an effective team</a:t>
            </a:r>
          </a:p>
          <a:p>
            <a:r>
              <a:rPr lang="en-US">
                <a:cs typeface="Calibri"/>
              </a:rPr>
              <a:t>Protects brand and reputation</a:t>
            </a:r>
          </a:p>
          <a:p>
            <a:r>
              <a:rPr lang="en-US">
                <a:cs typeface="Calibri"/>
              </a:rPr>
              <a:t>Creates a pipeline to more volunteers</a:t>
            </a:r>
          </a:p>
        </p:txBody>
      </p:sp>
    </p:spTree>
    <p:extLst>
      <p:ext uri="{BB962C8B-B14F-4D97-AF65-F5344CB8AC3E}">
        <p14:creationId xmlns:p14="http://schemas.microsoft.com/office/powerpoint/2010/main" val="2420054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2B2472-5919-4259-B8FF-A060DEBA7B91}"/>
              </a:ext>
            </a:extLst>
          </p:cNvPr>
          <p:cNvSpPr>
            <a:spLocks noGrp="1"/>
          </p:cNvSpPr>
          <p:nvPr>
            <p:ph type="title"/>
          </p:nvPr>
        </p:nvSpPr>
        <p:spPr/>
        <p:txBody>
          <a:bodyPr/>
          <a:lstStyle/>
          <a:p>
            <a:r>
              <a:rPr lang="en-US" dirty="0"/>
              <a:t>Upcoming Montgomery County Volunteer Training 2020</a:t>
            </a:r>
          </a:p>
        </p:txBody>
      </p:sp>
      <p:sp>
        <p:nvSpPr>
          <p:cNvPr id="5" name="Content Placeholder 4">
            <a:extLst>
              <a:ext uri="{FF2B5EF4-FFF2-40B4-BE49-F238E27FC236}">
                <a16:creationId xmlns:a16="http://schemas.microsoft.com/office/drawing/2014/main" id="{EC4FB376-40E0-4C5F-9730-1E8302460DCF}"/>
              </a:ext>
            </a:extLst>
          </p:cNvPr>
          <p:cNvSpPr>
            <a:spLocks noGrp="1"/>
          </p:cNvSpPr>
          <p:nvPr>
            <p:ph idx="1"/>
          </p:nvPr>
        </p:nvSpPr>
        <p:spPr>
          <a:xfrm>
            <a:off x="1083076" y="2052919"/>
            <a:ext cx="8966777" cy="2678880"/>
          </a:xfrm>
        </p:spPr>
        <p:txBody>
          <a:bodyPr/>
          <a:lstStyle/>
          <a:p>
            <a:pPr marL="0" indent="0">
              <a:buNone/>
            </a:pPr>
            <a:r>
              <a:rPr lang="en-US" dirty="0"/>
              <a:t>Engaging Episodic and On-call Volunteers</a:t>
            </a:r>
          </a:p>
          <a:p>
            <a:pPr marL="0" indent="0">
              <a:buNone/>
            </a:pPr>
            <a:r>
              <a:rPr lang="en-US" dirty="0"/>
              <a:t>Wednesday, April 1</a:t>
            </a:r>
          </a:p>
          <a:p>
            <a:pPr marL="0" indent="0">
              <a:buNone/>
            </a:pPr>
            <a:r>
              <a:rPr lang="en-US" dirty="0"/>
              <a:t>Rockville Memorial Library</a:t>
            </a:r>
          </a:p>
          <a:p>
            <a:pPr marL="0" indent="0">
              <a:buNone/>
            </a:pPr>
            <a:endParaRPr lang="en-US" dirty="0"/>
          </a:p>
          <a:p>
            <a:pPr marL="0" indent="0">
              <a:buNone/>
            </a:pPr>
            <a:r>
              <a:rPr lang="en-US" dirty="0"/>
              <a:t>Volunteer Recognition and Retention </a:t>
            </a:r>
          </a:p>
          <a:p>
            <a:pPr marL="0" indent="0">
              <a:buNone/>
            </a:pPr>
            <a:r>
              <a:rPr lang="en-US" dirty="0"/>
              <a:t>Wednesday, </a:t>
            </a:r>
            <a:r>
              <a:rPr lang="en-US"/>
              <a:t>June 3</a:t>
            </a:r>
          </a:p>
          <a:p>
            <a:pPr marL="0" indent="0">
              <a:buNone/>
            </a:pPr>
            <a:endParaRPr lang="en-US" dirty="0"/>
          </a:p>
        </p:txBody>
      </p:sp>
    </p:spTree>
    <p:extLst>
      <p:ext uri="{BB962C8B-B14F-4D97-AF65-F5344CB8AC3E}">
        <p14:creationId xmlns:p14="http://schemas.microsoft.com/office/powerpoint/2010/main" val="381557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6044-4CC3-4828-AF15-1ABE276DC59E}"/>
              </a:ext>
            </a:extLst>
          </p:cNvPr>
          <p:cNvSpPr>
            <a:spLocks noGrp="1"/>
          </p:cNvSpPr>
          <p:nvPr>
            <p:ph type="title"/>
          </p:nvPr>
        </p:nvSpPr>
        <p:spPr>
          <a:xfrm>
            <a:off x="5282381" y="629266"/>
            <a:ext cx="4767471" cy="1641986"/>
          </a:xfrm>
        </p:spPr>
        <p:txBody>
          <a:bodyPr>
            <a:normAutofit/>
          </a:bodyPr>
          <a:lstStyle/>
          <a:p>
            <a:r>
              <a:rPr lang="en-US" dirty="0">
                <a:cs typeface="Calibri Light"/>
              </a:rPr>
              <a:t>Steps to Effective Recruitment</a:t>
            </a:r>
            <a:endParaRPr lang="en-US" dirty="0"/>
          </a:p>
        </p:txBody>
      </p:sp>
      <p:pic>
        <p:nvPicPr>
          <p:cNvPr id="5" name="Picture 4">
            <a:extLst>
              <a:ext uri="{FF2B5EF4-FFF2-40B4-BE49-F238E27FC236}">
                <a16:creationId xmlns:a16="http://schemas.microsoft.com/office/drawing/2014/main" id="{EA43550D-DB71-4177-B681-20C83E47F5C5}"/>
              </a:ext>
            </a:extLst>
          </p:cNvPr>
          <p:cNvPicPr>
            <a:picLocks noChangeAspect="1"/>
          </p:cNvPicPr>
          <p:nvPr/>
        </p:nvPicPr>
        <p:blipFill rotWithShape="1">
          <a:blip r:embed="rId3"/>
          <a:srcRect l="54781" r="109" b="-1"/>
          <a:stretch/>
        </p:blipFill>
        <p:spPr>
          <a:xfrm>
            <a:off x="20" y="10"/>
            <a:ext cx="4635571" cy="6857990"/>
          </a:xfrm>
          <a:prstGeom prst="rect">
            <a:avLst/>
          </a:prstGeom>
        </p:spPr>
      </p:pic>
      <p:sp>
        <p:nvSpPr>
          <p:cNvPr id="3" name="Content Placeholder 2">
            <a:extLst>
              <a:ext uri="{FF2B5EF4-FFF2-40B4-BE49-F238E27FC236}">
                <a16:creationId xmlns:a16="http://schemas.microsoft.com/office/drawing/2014/main" id="{7349E693-D7F2-4D59-A9EB-CC27DFFFD152}"/>
              </a:ext>
            </a:extLst>
          </p:cNvPr>
          <p:cNvSpPr>
            <a:spLocks noGrp="1"/>
          </p:cNvSpPr>
          <p:nvPr>
            <p:ph idx="1"/>
          </p:nvPr>
        </p:nvSpPr>
        <p:spPr>
          <a:xfrm>
            <a:off x="5282381" y="2438400"/>
            <a:ext cx="4767471" cy="3809999"/>
          </a:xfrm>
        </p:spPr>
        <p:txBody>
          <a:bodyPr vert="horz" lIns="91440" tIns="45720" rIns="91440" bIns="45720" rtlCol="0">
            <a:normAutofit/>
          </a:bodyPr>
          <a:lstStyle/>
          <a:p>
            <a:r>
              <a:rPr lang="en-US" dirty="0">
                <a:cs typeface="Calibri"/>
              </a:rPr>
              <a:t>Job Description</a:t>
            </a:r>
          </a:p>
          <a:p>
            <a:r>
              <a:rPr lang="en-US" dirty="0">
                <a:cs typeface="Calibri"/>
              </a:rPr>
              <a:t>Volunteer Application Process</a:t>
            </a:r>
          </a:p>
          <a:p>
            <a:r>
              <a:rPr lang="en-US" dirty="0">
                <a:cs typeface="Calibri"/>
              </a:rPr>
              <a:t>Phone Interview</a:t>
            </a:r>
          </a:p>
          <a:p>
            <a:r>
              <a:rPr lang="en-US" dirty="0">
                <a:cs typeface="Calibri"/>
              </a:rPr>
              <a:t>In Person Interview(s)</a:t>
            </a:r>
          </a:p>
          <a:p>
            <a:r>
              <a:rPr lang="en-US" dirty="0">
                <a:cs typeface="Calibri"/>
              </a:rPr>
              <a:t>Background Checks</a:t>
            </a:r>
          </a:p>
          <a:p>
            <a:r>
              <a:rPr lang="en-US" dirty="0">
                <a:cs typeface="Calibri"/>
              </a:rPr>
              <a:t>Skills Check</a:t>
            </a:r>
          </a:p>
        </p:txBody>
      </p:sp>
    </p:spTree>
    <p:extLst>
      <p:ext uri="{BB962C8B-B14F-4D97-AF65-F5344CB8AC3E}">
        <p14:creationId xmlns:p14="http://schemas.microsoft.com/office/powerpoint/2010/main" val="338203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6F724-FCDC-4A0B-99E2-663AC4F598A2}"/>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Question</a:t>
            </a:r>
          </a:p>
        </p:txBody>
      </p:sp>
      <p:sp>
        <p:nvSpPr>
          <p:cNvPr id="3" name="Text Placeholder 2">
            <a:extLst>
              <a:ext uri="{FF2B5EF4-FFF2-40B4-BE49-F238E27FC236}">
                <a16:creationId xmlns:a16="http://schemas.microsoft.com/office/drawing/2014/main" id="{61FA2777-0B9C-41C2-89DA-BDB821418FA7}"/>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b="0" i="0" kern="1200" cap="all">
                <a:solidFill>
                  <a:schemeClr val="bg2"/>
                </a:solidFill>
                <a:latin typeface="+mj-lt"/>
                <a:ea typeface="+mj-ea"/>
                <a:cs typeface="+mj-cs"/>
              </a:rPr>
              <a:t>Why Is It Important to Start With a Job Description?</a:t>
            </a:r>
          </a:p>
        </p:txBody>
      </p:sp>
    </p:spTree>
    <p:extLst>
      <p:ext uri="{BB962C8B-B14F-4D97-AF65-F5344CB8AC3E}">
        <p14:creationId xmlns:p14="http://schemas.microsoft.com/office/powerpoint/2010/main" val="238959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96F724-FCDC-4A0B-99E2-663AC4F598A2}"/>
              </a:ext>
            </a:extLst>
          </p:cNvPr>
          <p:cNvSpPr>
            <a:spLocks noGrp="1"/>
          </p:cNvSpPr>
          <p:nvPr>
            <p:ph type="title"/>
          </p:nvPr>
        </p:nvSpPr>
        <p:spPr>
          <a:xfrm>
            <a:off x="6683829" y="1447800"/>
            <a:ext cx="4397828" cy="3329581"/>
          </a:xfrm>
        </p:spPr>
        <p:txBody>
          <a:bodyPr vert="horz" lIns="91440" tIns="45720" rIns="91440" bIns="45720" rtlCol="0" anchor="b">
            <a:normAutofit/>
          </a:bodyPr>
          <a:lstStyle/>
          <a:p>
            <a:r>
              <a:rPr lang="en-US" sz="6000" b="0" i="0" kern="1200">
                <a:solidFill>
                  <a:schemeClr val="tx2"/>
                </a:solidFill>
                <a:latin typeface="+mj-lt"/>
                <a:ea typeface="+mj-ea"/>
                <a:cs typeface="+mj-cs"/>
              </a:rPr>
              <a:t>Answer</a:t>
            </a:r>
          </a:p>
        </p:txBody>
      </p:sp>
      <p:sp>
        <p:nvSpPr>
          <p:cNvPr id="3" name="Text Placeholder 2">
            <a:extLst>
              <a:ext uri="{FF2B5EF4-FFF2-40B4-BE49-F238E27FC236}">
                <a16:creationId xmlns:a16="http://schemas.microsoft.com/office/drawing/2014/main" id="{61FA2777-0B9C-41C2-89DA-BDB821418FA7}"/>
              </a:ext>
            </a:extLst>
          </p:cNvPr>
          <p:cNvSpPr>
            <a:spLocks noGrp="1"/>
          </p:cNvSpPr>
          <p:nvPr>
            <p:ph type="body" idx="1"/>
          </p:nvPr>
        </p:nvSpPr>
        <p:spPr>
          <a:xfrm>
            <a:off x="6683829" y="4777380"/>
            <a:ext cx="4397828" cy="861420"/>
          </a:xfrm>
        </p:spPr>
        <p:txBody>
          <a:bodyPr vert="horz" lIns="91440" tIns="45720" rIns="91440" bIns="45720" rtlCol="0" anchor="t">
            <a:normAutofit/>
          </a:bodyPr>
          <a:lstStyle/>
          <a:p>
            <a:pPr>
              <a:lnSpc>
                <a:spcPct val="90000"/>
              </a:lnSpc>
            </a:pPr>
            <a:r>
              <a:rPr lang="en-US" sz="1700" dirty="0"/>
              <a:t>You can't get what you want, if you don't know what you are looking for!</a:t>
            </a:r>
          </a:p>
        </p:txBody>
      </p:sp>
      <p:pic>
        <p:nvPicPr>
          <p:cNvPr id="7" name="Graphic 6" descr="Questions">
            <a:extLst>
              <a:ext uri="{FF2B5EF4-FFF2-40B4-BE49-F238E27FC236}">
                <a16:creationId xmlns:a16="http://schemas.microsoft.com/office/drawing/2014/main" id="{6C9CBA6A-4AEA-45FC-974C-15B138EB44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3854" y="703489"/>
            <a:ext cx="5450557" cy="5450557"/>
          </a:xfrm>
          <a:prstGeom prst="rect">
            <a:avLst/>
          </a:prstGeom>
          <a:effectLst/>
        </p:spPr>
      </p:pic>
    </p:spTree>
    <p:extLst>
      <p:ext uri="{BB962C8B-B14F-4D97-AF65-F5344CB8AC3E}">
        <p14:creationId xmlns:p14="http://schemas.microsoft.com/office/powerpoint/2010/main" val="85406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996F724-FCDC-4A0B-99E2-663AC4F598A2}"/>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a:solidFill>
                  <a:schemeClr val="tx2"/>
                </a:solidFill>
                <a:latin typeface="+mj-lt"/>
                <a:ea typeface="+mj-ea"/>
                <a:cs typeface="+mj-cs"/>
              </a:rPr>
              <a:t>Job Description</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560731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B5E9-5B03-44F0-94CB-90664AF4A20F}"/>
              </a:ext>
            </a:extLst>
          </p:cNvPr>
          <p:cNvSpPr>
            <a:spLocks noGrp="1"/>
          </p:cNvSpPr>
          <p:nvPr>
            <p:ph type="title"/>
          </p:nvPr>
        </p:nvSpPr>
        <p:spPr>
          <a:xfrm>
            <a:off x="4965430" y="629268"/>
            <a:ext cx="6586491" cy="1286160"/>
          </a:xfrm>
        </p:spPr>
        <p:txBody>
          <a:bodyPr anchor="b">
            <a:normAutofit fontScale="90000"/>
          </a:bodyPr>
          <a:lstStyle/>
          <a:p>
            <a:r>
              <a:rPr lang="en-US" sz="3100" dirty="0">
                <a:cs typeface="Calibri Light"/>
              </a:rPr>
              <a:t> An Effective Volunteer Job Description Includes the Following</a:t>
            </a:r>
          </a:p>
        </p:txBody>
      </p:sp>
      <p:graphicFrame>
        <p:nvGraphicFramePr>
          <p:cNvPr id="5" name="Text Placeholder 2">
            <a:extLst>
              <a:ext uri="{FF2B5EF4-FFF2-40B4-BE49-F238E27FC236}">
                <a16:creationId xmlns:a16="http://schemas.microsoft.com/office/drawing/2014/main" id="{CDACE5CD-8719-44A3-8081-AB9277BEB95A}"/>
              </a:ext>
            </a:extLst>
          </p:cNvPr>
          <p:cNvGraphicFramePr>
            <a:graphicFrameLocks noGrp="1"/>
          </p:cNvGraphicFramePr>
          <p:nvPr>
            <p:ph idx="1"/>
            <p:extLst>
              <p:ext uri="{D42A27DB-BD31-4B8C-83A1-F6EECF244321}">
                <p14:modId xmlns:p14="http://schemas.microsoft.com/office/powerpoint/2010/main" val="3479432332"/>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8EEA0FB-70BB-40DB-BE81-4782C586F200}"/>
              </a:ext>
            </a:extLst>
          </p:cNvPr>
          <p:cNvPicPr>
            <a:picLocks noChangeAspect="1"/>
          </p:cNvPicPr>
          <p:nvPr/>
        </p:nvPicPr>
        <p:blipFill rotWithShape="1">
          <a:blip r:embed="rId7"/>
          <a:srcRect l="27215" r="27732" b="-3"/>
          <a:stretch/>
        </p:blipFill>
        <p:spPr>
          <a:xfrm>
            <a:off x="20" y="10"/>
            <a:ext cx="4635571" cy="6857990"/>
          </a:xfrm>
          <a:prstGeom prst="rect">
            <a:avLst/>
          </a:prstGeom>
          <a:effectLst/>
        </p:spPr>
      </p:pic>
    </p:spTree>
    <p:extLst>
      <p:ext uri="{BB962C8B-B14F-4D97-AF65-F5344CB8AC3E}">
        <p14:creationId xmlns:p14="http://schemas.microsoft.com/office/powerpoint/2010/main" val="1249501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847EDB74E35944B47475C5B4902D7B" ma:contentTypeVersion="8" ma:contentTypeDescription="Create a new document." ma:contentTypeScope="" ma:versionID="fe890192d1ae1c6e0108c6fa5d8b517d">
  <xsd:schema xmlns:xsd="http://www.w3.org/2001/XMLSchema" xmlns:xs="http://www.w3.org/2001/XMLSchema" xmlns:p="http://schemas.microsoft.com/office/2006/metadata/properties" xmlns:ns2="a137a98f-0f5d-484d-b749-56061c913886" xmlns:ns3="a79f282b-b46d-463b-8d0c-f2874927d09f" targetNamespace="http://schemas.microsoft.com/office/2006/metadata/properties" ma:root="true" ma:fieldsID="78c9a9e9e8975895f3bd912b534b98d5" ns2:_="" ns3:_="">
    <xsd:import namespace="a137a98f-0f5d-484d-b749-56061c913886"/>
    <xsd:import namespace="a79f282b-b46d-463b-8d0c-f2874927d0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7a98f-0f5d-484d-b749-56061c913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f282b-b46d-463b-8d0c-f2874927d0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3BC527-9472-4CFB-9738-DC39397F0C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C0F516D-6D6C-441C-8BE5-7EB77513BFBF}">
  <ds:schemaRefs>
    <ds:schemaRef ds:uri="http://schemas.microsoft.com/sharepoint/v3/contenttype/forms"/>
  </ds:schemaRefs>
</ds:datastoreItem>
</file>

<file path=customXml/itemProps3.xml><?xml version="1.0" encoding="utf-8"?>
<ds:datastoreItem xmlns:ds="http://schemas.openxmlformats.org/officeDocument/2006/customXml" ds:itemID="{1DBBD52A-D719-4FBC-8A2B-0F6A3BE85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7a98f-0f5d-484d-b749-56061c913886"/>
    <ds:schemaRef ds:uri="a79f282b-b46d-463b-8d0c-f2874927d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84</TotalTime>
  <Words>972</Words>
  <Application>Microsoft Office PowerPoint</Application>
  <PresentationFormat>Widescreen</PresentationFormat>
  <Paragraphs>152</Paragraphs>
  <Slides>40</Slides>
  <Notes>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Century Gothic</vt:lpstr>
      <vt:lpstr>Wingdings 3</vt:lpstr>
      <vt:lpstr>Ion</vt:lpstr>
      <vt:lpstr>Interviewing and Screening Volunteers</vt:lpstr>
      <vt:lpstr>Introductions</vt:lpstr>
      <vt:lpstr>Why Screen Volunteers?</vt:lpstr>
      <vt:lpstr>Effective Interviewing and  Screening</vt:lpstr>
      <vt:lpstr>Steps to Effective Recruitment</vt:lpstr>
      <vt:lpstr>Question</vt:lpstr>
      <vt:lpstr>Answer</vt:lpstr>
      <vt:lpstr>Job Description</vt:lpstr>
      <vt:lpstr> An Effective Volunteer Job Description Includes the Following</vt:lpstr>
      <vt:lpstr>Volunteer Applications and Assessments</vt:lpstr>
      <vt:lpstr>Volunteer Applications</vt:lpstr>
      <vt:lpstr>Volunteer Assessments</vt:lpstr>
      <vt:lpstr>Discussion</vt:lpstr>
      <vt:lpstr>The Phone Interview</vt:lpstr>
      <vt:lpstr>Effective Phone Screening</vt:lpstr>
      <vt:lpstr>In person and Group Interview</vt:lpstr>
      <vt:lpstr>Double Check Your Own Biases</vt:lpstr>
      <vt:lpstr>Developing Interview Questions</vt:lpstr>
      <vt:lpstr>Sample Questions</vt:lpstr>
      <vt:lpstr>Team Activity</vt:lpstr>
      <vt:lpstr>Remember… </vt:lpstr>
      <vt:lpstr>Prepping For A Successful Interview</vt:lpstr>
      <vt:lpstr>Set Up For A Great Interview</vt:lpstr>
      <vt:lpstr>There is never anything wrong with seeking a second opinion or group consensus </vt:lpstr>
      <vt:lpstr>Challenges to Effective Interviews</vt:lpstr>
      <vt:lpstr>When Something Doesn't Feel Right</vt:lpstr>
      <vt:lpstr>Possible Signs</vt:lpstr>
      <vt:lpstr>Discussion</vt:lpstr>
      <vt:lpstr>Other Types of Volunteer Screening</vt:lpstr>
      <vt:lpstr>Reference Checks</vt:lpstr>
      <vt:lpstr>Background Checks</vt:lpstr>
      <vt:lpstr>Types Of Background Checks</vt:lpstr>
      <vt:lpstr>Skills Testing</vt:lpstr>
      <vt:lpstr>Ski Patrol (Sample of Posting)</vt:lpstr>
      <vt:lpstr>Shadowing </vt:lpstr>
      <vt:lpstr>Discussion</vt:lpstr>
      <vt:lpstr>Always  Be  Consistent!!!</vt:lpstr>
      <vt:lpstr>Questions</vt:lpstr>
      <vt:lpstr>Thank You!</vt:lpstr>
      <vt:lpstr>Upcoming Montgomery County Volunteer Training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Harbison, Amy K.</dc:creator>
  <cp:lastModifiedBy>Harbison, Amy K.</cp:lastModifiedBy>
  <cp:revision>38</cp:revision>
  <dcterms:created xsi:type="dcterms:W3CDTF">2020-01-25T13:50:04Z</dcterms:created>
  <dcterms:modified xsi:type="dcterms:W3CDTF">2020-02-11T14:23:16Z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0x01010034847EDB74E35944B47475C5B4902D7B</vt:lpwstr>
  </property>
</Properties>
</file>